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53" r:id="rId1"/>
  </p:sldMasterIdLst>
  <p:sldIdLst>
    <p:sldId id="273" r:id="rId2"/>
    <p:sldId id="272" r:id="rId3"/>
    <p:sldId id="257" r:id="rId4"/>
    <p:sldId id="274" r:id="rId5"/>
    <p:sldId id="285" r:id="rId6"/>
    <p:sldId id="275" r:id="rId7"/>
    <p:sldId id="258" r:id="rId8"/>
    <p:sldId id="277" r:id="rId9"/>
    <p:sldId id="259" r:id="rId10"/>
    <p:sldId id="278" r:id="rId11"/>
    <p:sldId id="279" r:id="rId12"/>
    <p:sldId id="261" r:id="rId13"/>
    <p:sldId id="281" r:id="rId14"/>
    <p:sldId id="262" r:id="rId15"/>
    <p:sldId id="282" r:id="rId16"/>
    <p:sldId id="283" r:id="rId17"/>
    <p:sldId id="264" r:id="rId18"/>
    <p:sldId id="284" r:id="rId19"/>
    <p:sldId id="265" r:id="rId20"/>
    <p:sldId id="266" r:id="rId21"/>
    <p:sldId id="267" r:id="rId22"/>
    <p:sldId id="268" r:id="rId23"/>
    <p:sldId id="269" r:id="rId24"/>
    <p:sldId id="270" r:id="rId25"/>
    <p:sldId id="271"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854" autoAdjust="0"/>
    <p:restoredTop sz="94648"/>
  </p:normalViewPr>
  <p:slideViewPr>
    <p:cSldViewPr snapToGrid="0">
      <p:cViewPr varScale="1">
        <p:scale>
          <a:sx n="117" d="100"/>
          <a:sy n="117" d="100"/>
        </p:scale>
        <p:origin x="920"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B61BEF0D-F0BB-DE4B-95CE-6DB70DBA9567}" type="datetimeFigureOut">
              <a:rPr lang="en-US" smtClean="0"/>
              <a:pPr/>
              <a:t>8/9/23</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966326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8/9/23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004834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8/9/23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082316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8/9/23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971690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8/9/23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311656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8/9/23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62085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8/9/23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639479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8/9/23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920981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8/9/23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072631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8/9/23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355254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8/9/23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800787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8/9/23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493554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8/9/23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475725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B61BEF0D-F0BB-DE4B-95CE-6DB70DBA9567}" type="datetimeFigureOut">
              <a:rPr lang="en-US" smtClean="0"/>
              <a:pPr/>
              <a:t>8/9/23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428081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B61BEF0D-F0BB-DE4B-95CE-6DB70DBA9567}" type="datetimeFigureOut">
              <a:rPr lang="en-US" smtClean="0"/>
              <a:pPr/>
              <a:t>8/9/23</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736247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B61BEF0D-F0BB-DE4B-95CE-6DB70DBA9567}" type="datetimeFigureOut">
              <a:rPr lang="en-US" smtClean="0"/>
              <a:pPr/>
              <a:t>8/9/23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167778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B61BEF0D-F0BB-DE4B-95CE-6DB70DBA9567}" type="datetimeFigureOut">
              <a:rPr lang="en-US" smtClean="0"/>
              <a:pPr/>
              <a:t>8/9/23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247387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Cliquez pour modifier le style du titre principal</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Modifier les styles du texte maître</a:t>
            </a:r>
          </a:p>
          <a:p>
            <a:pPr lvl="1"/>
            <a:r>
              <a:rPr lang="en-US"/>
              <a:t>Deuxième niveau</a:t>
            </a:r>
          </a:p>
          <a:p>
            <a:pPr lvl="2"/>
            <a:r>
              <a:rPr lang="en-US"/>
              <a:t>Troisième niveau</a:t>
            </a:r>
          </a:p>
          <a:p>
            <a:pPr lvl="3"/>
            <a:r>
              <a:rPr lang="en-US"/>
              <a:t>Quatrième niveau</a:t>
            </a:r>
          </a:p>
          <a:p>
            <a:pPr lvl="4"/>
            <a:r>
              <a:rPr lang="en-US"/>
              <a:t>Cinquième niveau</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B61BEF0D-F0BB-DE4B-95CE-6DB70DBA9567}" type="datetimeFigureOut">
              <a:rPr lang="en-US" smtClean="0"/>
              <a:t>8/9/23</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smtClean="0"/>
              <a:t>‹#›</a:t>
            </a:fld>
            <a:endParaRPr lang="en-US" dirty="0"/>
          </a:p>
        </p:txBody>
      </p:sp>
    </p:spTree>
    <p:extLst>
      <p:ext uri="{BB962C8B-B14F-4D97-AF65-F5344CB8AC3E}">
        <p14:creationId xmlns:p14="http://schemas.microsoft.com/office/powerpoint/2010/main" val="2844376430"/>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66" r:id="rId13"/>
    <p:sldLayoutId id="2147483767" r:id="rId14"/>
    <p:sldLayoutId id="2147483768" r:id="rId15"/>
    <p:sldLayoutId id="2147483769" r:id="rId16"/>
    <p:sldLayoutId id="2147483770"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tif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World Youth Day Opening Ceremony, 24 January 2019">
            <a:extLst>
              <a:ext uri="{FF2B5EF4-FFF2-40B4-BE49-F238E27FC236}">
                <a16:creationId xmlns:a16="http://schemas.microsoft.com/office/drawing/2014/main" id="{1F6DF985-4D09-473C-9808-1D74D472603B}"/>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921688" y="848152"/>
            <a:ext cx="4821865" cy="268244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6" name="Rectangle 5">
            <a:extLst>
              <a:ext uri="{FF2B5EF4-FFF2-40B4-BE49-F238E27FC236}">
                <a16:creationId xmlns:a16="http://schemas.microsoft.com/office/drawing/2014/main" id="{6E628B36-9E67-4BAC-85DE-0953DB75DE33}"/>
              </a:ext>
            </a:extLst>
          </p:cNvPr>
          <p:cNvSpPr/>
          <p:nvPr/>
        </p:nvSpPr>
        <p:spPr>
          <a:xfrm>
            <a:off x="6096000" y="1263589"/>
            <a:ext cx="5366657" cy="2308324"/>
          </a:xfrm>
          <a:prstGeom prst="rect">
            <a:avLst/>
          </a:prstGeom>
        </p:spPr>
        <p:style>
          <a:lnRef idx="3">
            <a:schemeClr val="lt1"/>
          </a:lnRef>
          <a:fillRef idx="1">
            <a:schemeClr val="accent3"/>
          </a:fillRef>
          <a:effectRef idx="1">
            <a:schemeClr val="accent3"/>
          </a:effectRef>
          <a:fontRef idx="minor">
            <a:schemeClr val="lt1"/>
          </a:fontRef>
        </p:style>
        <p:txBody>
          <a:bodyPr wrap="square" lIns="91440" tIns="45720" rIns="91440" bIns="45720">
            <a:spAutoFit/>
          </a:bodyPr>
          <a:lstStyle/>
          <a:p>
            <a:pPr algn="ctr"/>
            <a:r>
              <a:rPr lang="en-GB" sz="3600" b="1" cap="none" spc="0" dirty="0">
                <a:ln w="6600">
                  <a:solidFill>
                    <a:schemeClr val="accent2"/>
                  </a:solidFill>
                  <a:prstDash val="solid"/>
                </a:ln>
                <a:solidFill>
                  <a:srgbClr val="FFFFFF"/>
                </a:solidFill>
                <a:latin typeface="Berlin Sans FB Demi" panose="020E0802020502020306" pitchFamily="34" charset="0"/>
                <a:ea typeface="Calibri" panose="020F0502020204030204" pitchFamily="34" charset="0"/>
              </a:rPr>
              <a:t>Fratelli Tutti(FT)-</a:t>
            </a:r>
            <a:r>
              <a:rPr lang="en-GB" sz="3600" dirty="0" err="1">
                <a:latin typeface="Berlin Sans FB Demi" panose="020E0802020502020306" pitchFamily="34" charset="0"/>
              </a:rPr>
              <a:t>Tous</a:t>
            </a:r>
            <a:r>
              <a:rPr lang="en-GB" sz="3600" dirty="0">
                <a:latin typeface="Berlin Sans FB Demi" panose="020E0802020502020306" pitchFamily="34" charset="0"/>
              </a:rPr>
              <a:t> sont frères et </a:t>
            </a:r>
            <a:r>
              <a:rPr lang="en-GB" sz="3600" dirty="0" err="1">
                <a:latin typeface="Berlin Sans FB Demi" panose="020E0802020502020306" pitchFamily="34" charset="0"/>
              </a:rPr>
              <a:t>sœurs</a:t>
            </a:r>
            <a:r>
              <a:rPr lang="en-GB" sz="3600" dirty="0">
                <a:latin typeface="Berlin Sans FB Demi" panose="020E0802020502020306" pitchFamily="34" charset="0"/>
              </a:rPr>
              <a:t> par le pape François 03.10.2020</a:t>
            </a:r>
            <a:r>
              <a:rPr lang="en-IN" sz="3600" dirty="0">
                <a:latin typeface="Berlin Sans FB Demi" panose="020E0802020502020306" pitchFamily="34" charset="0"/>
              </a:rPr>
              <a:t>. </a:t>
            </a:r>
            <a:endParaRPr lang="en-IN" sz="3600" cap="none" spc="0" dirty="0">
              <a:ln w="6600">
                <a:solidFill>
                  <a:schemeClr val="accent2"/>
                </a:solidFill>
                <a:prstDash val="solid"/>
              </a:ln>
              <a:solidFill>
                <a:srgbClr val="FFFFFF"/>
              </a:solidFill>
              <a:latin typeface="Berlin Sans FB Demi" panose="020E0802020502020306" pitchFamily="34" charset="0"/>
            </a:endParaRPr>
          </a:p>
        </p:txBody>
      </p:sp>
      <p:sp>
        <p:nvSpPr>
          <p:cNvPr id="7" name="Rectangle 6">
            <a:extLst>
              <a:ext uri="{FF2B5EF4-FFF2-40B4-BE49-F238E27FC236}">
                <a16:creationId xmlns:a16="http://schemas.microsoft.com/office/drawing/2014/main" id="{6A69A267-0DE6-417A-B592-93A30AC4490B}"/>
              </a:ext>
            </a:extLst>
          </p:cNvPr>
          <p:cNvSpPr/>
          <p:nvPr/>
        </p:nvSpPr>
        <p:spPr>
          <a:xfrm>
            <a:off x="805822" y="4572471"/>
            <a:ext cx="10440127" cy="1446550"/>
          </a:xfrm>
          <a:prstGeom prst="rect">
            <a:avLst/>
          </a:prstGeom>
        </p:spPr>
        <p:style>
          <a:lnRef idx="3">
            <a:schemeClr val="lt1"/>
          </a:lnRef>
          <a:fillRef idx="1">
            <a:schemeClr val="accent5"/>
          </a:fillRef>
          <a:effectRef idx="1">
            <a:schemeClr val="accent5"/>
          </a:effectRef>
          <a:fontRef idx="minor">
            <a:schemeClr val="lt1"/>
          </a:fontRef>
        </p:style>
        <p:txBody>
          <a:bodyPr wrap="square">
            <a:spAutoFit/>
          </a:bodyPr>
          <a:lstStyle/>
          <a:p>
            <a:pPr algn="just">
              <a:spcAft>
                <a:spcPts val="0"/>
              </a:spcAft>
            </a:pPr>
            <a:r>
              <a:rPr lang="en-IN" sz="2200" b="1" baseline="30000" dirty="0">
                <a:latin typeface="Berlin Sans FB Demi" panose="020E0802020502020306" pitchFamily="34" charset="0"/>
              </a:rPr>
              <a:t>th</a:t>
            </a:r>
            <a:r>
              <a:rPr lang="en-IN" sz="2200" dirty="0">
                <a:latin typeface="Berlin Sans FB Demi" panose="020E0802020502020306" pitchFamily="34" charset="0"/>
              </a:rPr>
              <a:t>L'année 2023 marque le </a:t>
            </a:r>
            <a:r>
              <a:rPr lang="en-IN" sz="2200" b="1" dirty="0">
                <a:latin typeface="Berlin Sans FB Demi" panose="020E0802020502020306" pitchFamily="34" charset="0"/>
              </a:rPr>
              <a:t>60e anniversaire de Pacem in </a:t>
            </a:r>
            <a:r>
              <a:rPr lang="en-IN" sz="2200" b="1" dirty="0" err="1">
                <a:latin typeface="Berlin Sans FB Demi" panose="020E0802020502020306" pitchFamily="34" charset="0"/>
              </a:rPr>
              <a:t>Terris </a:t>
            </a:r>
            <a:r>
              <a:rPr lang="en-IN" sz="2200" dirty="0">
                <a:latin typeface="Berlin Sans FB Demi" panose="020E0802020502020306" pitchFamily="34" charset="0"/>
              </a:rPr>
              <a:t>(pape Jean XXIII, 1963) et le </a:t>
            </a:r>
            <a:r>
              <a:rPr lang="en-IN" sz="2200" b="1" dirty="0">
                <a:latin typeface="Berlin Sans FB Demi" panose="020E0802020502020306" pitchFamily="34" charset="0"/>
              </a:rPr>
              <a:t>75e anniversaire de la Déclaration universelle des droits de l'homme (DUDH)</a:t>
            </a:r>
            <a:r>
              <a:rPr lang="en-IN" sz="2200" dirty="0">
                <a:latin typeface="Berlin Sans FB Demi" panose="020E0802020502020306" pitchFamily="34" charset="0"/>
              </a:rPr>
              <a:t>.  Ces contextes nous invitent à découvrir les enseignements sociaux de l'Église. C'est pourquoi le résumé de Fratelli Tutti est partagé. </a:t>
            </a:r>
            <a:endParaRPr lang="en-IN" sz="22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44307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50" fill="hold"/>
                                        <p:tgtEl>
                                          <p:spTgt spid="6"/>
                                        </p:tgtEl>
                                        <p:attrNameLst>
                                          <p:attrName>ppt_x</p:attrName>
                                        </p:attrNameLst>
                                      </p:cBhvr>
                                      <p:tavLst>
                                        <p:tav tm="0">
                                          <p:val>
                                            <p:strVal val="#ppt_x"/>
                                          </p:val>
                                        </p:tav>
                                        <p:tav tm="100000">
                                          <p:val>
                                            <p:strVal val="#ppt_x"/>
                                          </p:val>
                                        </p:tav>
                                      </p:tavLst>
                                    </p:anim>
                                    <p:anim calcmode="lin" valueType="num">
                                      <p:cBhvr additive="base">
                                        <p:cTn id="8" dur="25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ntr" presetSubtype="16"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diamond(in)">
                                      <p:cBhvr>
                                        <p:cTn id="13" dur="20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down)">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A69A267-0DE6-417A-B592-93A30AC4490B}"/>
              </a:ext>
            </a:extLst>
          </p:cNvPr>
          <p:cNvSpPr/>
          <p:nvPr/>
        </p:nvSpPr>
        <p:spPr>
          <a:xfrm>
            <a:off x="576943" y="674914"/>
            <a:ext cx="6389914" cy="5293757"/>
          </a:xfrm>
          <a:prstGeom prst="rect">
            <a:avLst/>
          </a:prstGeom>
        </p:spPr>
        <p:style>
          <a:lnRef idx="3">
            <a:schemeClr val="lt1"/>
          </a:lnRef>
          <a:fillRef idx="1">
            <a:schemeClr val="accent5"/>
          </a:fillRef>
          <a:effectRef idx="1">
            <a:schemeClr val="accent5"/>
          </a:effectRef>
          <a:fontRef idx="minor">
            <a:schemeClr val="lt1"/>
          </a:fontRef>
        </p:style>
        <p:txBody>
          <a:bodyPr wrap="square">
            <a:spAutoFit/>
          </a:bodyPr>
          <a:lstStyle/>
          <a:p>
            <a:pPr algn="just"/>
            <a:r>
              <a:rPr lang="en-GB" sz="2600" dirty="0">
                <a:latin typeface="Berlin Sans FB Demi" panose="020E0802020502020306" pitchFamily="34" charset="0"/>
              </a:rPr>
              <a:t>C'est un appel à aimer les autres comme des frères et des sœurs, même s'ils sont loin de nous (FT 1-2).  François d'Assise avait l'habitude de s'adresser à ses frères et sœurs en les appelant </a:t>
            </a:r>
            <a:r>
              <a:rPr lang="en-GB" sz="2600" i="1" dirty="0">
                <a:latin typeface="Berlin Sans FB Demi" panose="020E0802020502020306" pitchFamily="34" charset="0"/>
              </a:rPr>
              <a:t>Fratelli Tutti</a:t>
            </a:r>
            <a:r>
              <a:rPr lang="en-GB" sz="2600" dirty="0">
                <a:latin typeface="Berlin Sans FB Demi" panose="020E0802020502020306" pitchFamily="34" charset="0"/>
              </a:rPr>
              <a:t>. Sa visite au sultan </a:t>
            </a:r>
            <a:r>
              <a:rPr lang="en-GB" sz="2600" dirty="0" err="1">
                <a:latin typeface="Berlin Sans FB Demi" panose="020E0802020502020306" pitchFamily="34" charset="0"/>
              </a:rPr>
              <a:t>Malik-el-Kamil</a:t>
            </a:r>
            <a:r>
              <a:rPr lang="en-GB" sz="2600" dirty="0">
                <a:latin typeface="Berlin Sans FB Demi" panose="020E0802020502020306" pitchFamily="34" charset="0"/>
              </a:rPr>
              <a:t>, en Égypte, est un geste de son amour au-delà des frontières (3).  Il </a:t>
            </a:r>
            <a:r>
              <a:rPr lang="en-GB" sz="2600" i="1" dirty="0">
                <a:latin typeface="Berlin Sans FB Demi" panose="020E0802020502020306" pitchFamily="34" charset="0"/>
              </a:rPr>
              <a:t>est devenu un père pour tous </a:t>
            </a:r>
            <a:r>
              <a:rPr lang="en-GB" sz="2600" dirty="0">
                <a:latin typeface="Berlin Sans FB Demi" panose="020E0802020502020306" pitchFamily="34" charset="0"/>
              </a:rPr>
              <a:t>et a inspiré la vision d'une société fraternelle (4).  Le pape François dit que sa rencontre avec le Grand Imam Ahmad </a:t>
            </a:r>
            <a:r>
              <a:rPr lang="en-GB" sz="2600" dirty="0" err="1">
                <a:latin typeface="Berlin Sans FB Demi" panose="020E0802020502020306" pitchFamily="34" charset="0"/>
              </a:rPr>
              <a:t>Al-Tayyeb </a:t>
            </a:r>
            <a:r>
              <a:rPr lang="en-GB" sz="2600" dirty="0">
                <a:latin typeface="Berlin Sans FB Demi" panose="020E0802020502020306" pitchFamily="34" charset="0"/>
              </a:rPr>
              <a:t>à Abu Dhabi l'a encouragé à publier Fratelli Tutti (5). </a:t>
            </a:r>
            <a:endParaRPr lang="en-IN" sz="2600" dirty="0">
              <a:latin typeface="Berlin Sans FB Demi" panose="020E0802020502020306" pitchFamily="34" charset="0"/>
            </a:endParaRPr>
          </a:p>
        </p:txBody>
      </p:sp>
      <p:pic>
        <p:nvPicPr>
          <p:cNvPr id="1026" name="Picture 2" descr="800 years before Pope Francis, St Francis met the Sultan of Egypt | The  Indian Express">
            <a:extLst>
              <a:ext uri="{FF2B5EF4-FFF2-40B4-BE49-F238E27FC236}">
                <a16:creationId xmlns:a16="http://schemas.microsoft.com/office/drawing/2014/main" id="{EEF3B1C8-655F-40AC-27F0-D97A062AC9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04567" y="1690577"/>
            <a:ext cx="3653489" cy="35316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031451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27D1EAA-553E-4C0F-AB7A-E072BD642980}"/>
              </a:ext>
            </a:extLst>
          </p:cNvPr>
          <p:cNvSpPr/>
          <p:nvPr/>
        </p:nvSpPr>
        <p:spPr>
          <a:xfrm>
            <a:off x="279120" y="35971"/>
            <a:ext cx="6502680" cy="6370975"/>
          </a:xfrm>
          <a:prstGeom prst="rect">
            <a:avLst/>
          </a:prstGeom>
        </p:spPr>
        <p:style>
          <a:lnRef idx="3">
            <a:schemeClr val="lt1"/>
          </a:lnRef>
          <a:fillRef idx="1">
            <a:schemeClr val="accent6"/>
          </a:fillRef>
          <a:effectRef idx="1">
            <a:schemeClr val="accent6"/>
          </a:effectRef>
          <a:fontRef idx="minor">
            <a:schemeClr val="lt1"/>
          </a:fontRef>
        </p:style>
        <p:txBody>
          <a:bodyPr wrap="square">
            <a:spAutoFit/>
          </a:bodyPr>
          <a:lstStyle/>
          <a:p>
            <a:pPr marL="285750" indent="-285750" algn="just">
              <a:buFont typeface="Wingdings" panose="05000000000000000000" pitchFamily="2" charset="2"/>
              <a:buChar char="v"/>
            </a:pPr>
            <a:r>
              <a:rPr lang="en-US" sz="2400" dirty="0">
                <a:solidFill>
                  <a:schemeClr val="bg1"/>
                </a:solidFill>
                <a:latin typeface="Berlin Sans FB Demi" panose="020E0802020502020306" pitchFamily="34" charset="0"/>
              </a:rPr>
              <a:t>Il y a des tendances dans notre monde qui empêchent le développement ou la croissance de la fraternité universelle :</a:t>
            </a:r>
            <a:endParaRPr lang="en-GB" sz="2400" b="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endParaRPr>
          </a:p>
          <a:p>
            <a:pPr marL="285750" indent="-285750" algn="just">
              <a:spcAft>
                <a:spcPts val="0"/>
              </a:spcAft>
              <a:buFont typeface="Wingdings" panose="05000000000000000000" pitchFamily="2" charset="2"/>
              <a:buChar char="v"/>
            </a:pPr>
            <a:r>
              <a:rPr lang="en-GB" sz="2400" b="1" i="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Le nationalisme myope</a:t>
            </a:r>
            <a:r>
              <a:rPr lang="en-GB" sz="2400" b="1" dirty="0">
                <a:solidFill>
                  <a:schemeClr val="bg1"/>
                </a:solidFill>
                <a:latin typeface="Berlin Sans FB Demi" panose="020E0802020502020306" pitchFamily="34" charset="0"/>
                <a:cs typeface="Times New Roman" panose="02020603050405020304" pitchFamily="18" charset="0"/>
              </a:rPr>
              <a:t>, sous couvert de défense des intérêts nationaux, crée de nouvelles formes d'égoïsme dépourvues de sens social </a:t>
            </a:r>
            <a:r>
              <a:rPr lang="en-GB" sz="2400" b="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(11). </a:t>
            </a:r>
          </a:p>
          <a:p>
            <a:pPr marL="285750" indent="-285750" algn="just">
              <a:spcAft>
                <a:spcPts val="0"/>
              </a:spcAft>
              <a:buFont typeface="Wingdings" panose="05000000000000000000" pitchFamily="2" charset="2"/>
              <a:buChar char="v"/>
            </a:pPr>
            <a:r>
              <a:rPr lang="en-GB" sz="2400" b="1" i="1" dirty="0">
                <a:solidFill>
                  <a:schemeClr val="bg1"/>
                </a:solidFill>
                <a:latin typeface="Berlin Sans FB Demi" panose="020E0802020502020306" pitchFamily="34" charset="0"/>
                <a:cs typeface="Times New Roman" panose="02020603050405020304" pitchFamily="18" charset="0"/>
              </a:rPr>
              <a:t>La société mondialisée </a:t>
            </a:r>
            <a:r>
              <a:rPr lang="en-GB" sz="2400" b="1" dirty="0">
                <a:solidFill>
                  <a:schemeClr val="bg1"/>
                </a:solidFill>
                <a:latin typeface="Berlin Sans FB Demi" panose="020E0802020502020306" pitchFamily="34" charset="0"/>
                <a:cs typeface="Times New Roman" panose="02020603050405020304" pitchFamily="18" charset="0"/>
              </a:rPr>
              <a:t>sert les intérêts économiques et nous fait ressembler à des voisins, mais pas à des frères et sœurs </a:t>
            </a:r>
            <a:r>
              <a:rPr lang="en-GB" sz="2400" b="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(12). </a:t>
            </a:r>
          </a:p>
          <a:p>
            <a:pPr marL="285750" indent="-285750" algn="just">
              <a:spcAft>
                <a:spcPts val="0"/>
              </a:spcAft>
              <a:buFont typeface="Wingdings" panose="05000000000000000000" pitchFamily="2" charset="2"/>
              <a:buChar char="v"/>
            </a:pPr>
            <a:r>
              <a:rPr lang="en-GB" sz="2400" b="1" i="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Les peuples autochtones </a:t>
            </a:r>
            <a:r>
              <a:rPr lang="en-GB" sz="2400" b="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perdent leurs traditions, leur identité spirituelle et leur intégrité morale (14). </a:t>
            </a:r>
          </a:p>
          <a:p>
            <a:pPr marL="285750" indent="-285750" algn="just">
              <a:spcAft>
                <a:spcPts val="0"/>
              </a:spcAft>
              <a:buFont typeface="Wingdings" panose="05000000000000000000" pitchFamily="2" charset="2"/>
              <a:buChar char="v"/>
            </a:pPr>
            <a:r>
              <a:rPr lang="en-GB" sz="2400" b="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Les gens se voient refuser le droit d'exister et d'avoir une opinion (15).</a:t>
            </a:r>
          </a:p>
          <a:p>
            <a:pPr marL="285750" indent="-285750" algn="just">
              <a:spcAft>
                <a:spcPts val="0"/>
              </a:spcAft>
              <a:buFont typeface="Wingdings" panose="05000000000000000000" pitchFamily="2" charset="2"/>
              <a:buChar char="v"/>
            </a:pPr>
            <a:r>
              <a:rPr lang="en-GB" sz="2400" b="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Les personnes improductives et inutiles sont ignorées et écartées (18).  </a:t>
            </a:r>
            <a:endParaRPr lang="en-IN" sz="2400" b="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endParaRPr>
          </a:p>
        </p:txBody>
      </p:sp>
      <p:pic>
        <p:nvPicPr>
          <p:cNvPr id="8" name="Picture 2" descr="https://tse1.explicit.bing.net/th?id=OIP.PsStTJnNV8yn3O90rIpNJQAAAA&amp;pid=Api&amp;P=0">
            <a:extLst>
              <a:ext uri="{FF2B5EF4-FFF2-40B4-BE49-F238E27FC236}">
                <a16:creationId xmlns:a16="http://schemas.microsoft.com/office/drawing/2014/main" id="{D534193A-4668-4249-ABD8-9A2E235E92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16363" y="726984"/>
            <a:ext cx="4450461" cy="534869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02355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edge">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32E0318-D298-0E6B-86A1-3C0494B24C08}"/>
              </a:ext>
            </a:extLst>
          </p:cNvPr>
          <p:cNvSpPr txBox="1"/>
          <p:nvPr/>
        </p:nvSpPr>
        <p:spPr>
          <a:xfrm>
            <a:off x="335902" y="298580"/>
            <a:ext cx="7371184" cy="5632311"/>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p>
            <a:pPr marL="342900" indent="-342900" algn="just">
              <a:spcAft>
                <a:spcPts val="0"/>
              </a:spcAft>
              <a:buFont typeface="Wingdings" pitchFamily="2" charset="2"/>
              <a:buChar char="v"/>
            </a:pPr>
            <a:r>
              <a:rPr lang="en-GB" sz="2000" b="1" dirty="0">
                <a:latin typeface="Berlin Sans FB Demi" panose="020E0802020502020306" pitchFamily="34" charset="0"/>
                <a:cs typeface="Times New Roman" panose="02020603050405020304" pitchFamily="18" charset="0"/>
              </a:rPr>
              <a:t>Tous ne sont pas considérés comme égaux en droits et en dignité, comme le déclare la DUDH </a:t>
            </a:r>
            <a:r>
              <a:rPr lang="en-GB" sz="2000" b="1" dirty="0">
                <a:latin typeface="Berlin Sans FB Demi" panose="020E0802020502020306" pitchFamily="34" charset="0"/>
                <a:ea typeface="Calibri" panose="020F0502020204030204" pitchFamily="34" charset="0"/>
                <a:cs typeface="Times New Roman" panose="02020603050405020304" pitchFamily="18" charset="0"/>
              </a:rPr>
              <a:t>(22). </a:t>
            </a:r>
          </a:p>
          <a:p>
            <a:pPr marL="342900" indent="-342900" algn="just">
              <a:spcAft>
                <a:spcPts val="0"/>
              </a:spcAft>
              <a:buFont typeface="Wingdings" pitchFamily="2" charset="2"/>
              <a:buChar char="v"/>
            </a:pPr>
            <a:r>
              <a:rPr lang="en-GB" sz="2000" b="1" dirty="0">
                <a:latin typeface="Berlin Sans FB Demi" panose="020E0802020502020306" pitchFamily="34" charset="0"/>
                <a:ea typeface="Calibri" panose="020F0502020204030204" pitchFamily="34" charset="0"/>
                <a:cs typeface="Times New Roman" panose="02020603050405020304" pitchFamily="18" charset="0"/>
              </a:rPr>
              <a:t>Il existe de nouvelles formes d'esclavage : l'</a:t>
            </a:r>
            <a:r>
              <a:rPr lang="en-GB" sz="2000" b="1" dirty="0">
                <a:latin typeface="Berlin Sans FB Demi" panose="020E0802020502020306" pitchFamily="34" charset="0"/>
                <a:cs typeface="Times New Roman" panose="02020603050405020304" pitchFamily="18" charset="0"/>
              </a:rPr>
              <a:t>asservissement des femmes, l'enlèvement d'organes et la traite des êtres humains (</a:t>
            </a:r>
            <a:r>
              <a:rPr lang="en-GB" sz="2000" b="1" dirty="0">
                <a:latin typeface="Berlin Sans FB Demi" panose="020E0802020502020306" pitchFamily="34" charset="0"/>
                <a:ea typeface="Calibri" panose="020F0502020204030204" pitchFamily="34" charset="0"/>
                <a:cs typeface="Times New Roman" panose="02020603050405020304" pitchFamily="18" charset="0"/>
              </a:rPr>
              <a:t>24). </a:t>
            </a:r>
          </a:p>
          <a:p>
            <a:pPr marL="342900" indent="-342900" algn="just">
              <a:spcAft>
                <a:spcPts val="0"/>
              </a:spcAft>
              <a:buFont typeface="Wingdings" pitchFamily="2" charset="2"/>
              <a:buChar char="v"/>
            </a:pPr>
            <a:r>
              <a:rPr lang="en-GB" sz="2000" b="1" dirty="0">
                <a:latin typeface="Berlin Sans FB Demi" panose="020E0802020502020306" pitchFamily="34" charset="0"/>
                <a:cs typeface="Times New Roman" panose="02020603050405020304" pitchFamily="18" charset="0"/>
              </a:rPr>
              <a:t>Les guerres, les attaques terroristes, les persécutions raciales ou religieuses indiquent que la troisième guerre mondiale est menée aujourd'hui, mais en ordre dispersé </a:t>
            </a:r>
            <a:r>
              <a:rPr lang="en-GB" sz="2000" b="1" dirty="0">
                <a:latin typeface="Berlin Sans FB Demi" panose="020E0802020502020306" pitchFamily="34" charset="0"/>
                <a:ea typeface="Calibri" panose="020F0502020204030204" pitchFamily="34" charset="0"/>
                <a:cs typeface="Times New Roman" panose="02020603050405020304" pitchFamily="18" charset="0"/>
              </a:rPr>
              <a:t>(25). </a:t>
            </a:r>
          </a:p>
          <a:p>
            <a:pPr marL="342900" indent="-342900" algn="just">
              <a:buFont typeface="Wingdings" pitchFamily="2" charset="2"/>
              <a:buChar char="v"/>
            </a:pPr>
            <a:r>
              <a:rPr lang="en-GB" sz="2000" b="1" dirty="0">
                <a:effectLst/>
                <a:latin typeface="Berlin Sans FB Demi" panose="020E0802020502020306" pitchFamily="34" charset="0"/>
                <a:ea typeface="Calibri" panose="020F0502020204030204" pitchFamily="34" charset="0"/>
                <a:cs typeface="Times New Roman" panose="02020603050405020304" pitchFamily="18" charset="0"/>
              </a:rPr>
              <a:t>La tentation est grande d'élever des murs dans le cœur et sur la terre, afin d'empêcher la rencontre avec d'autres cultures et d'autres personnes (26). Les exclus deviennent le terrain des mafias (28). En l'absence d'une répartition équitable, le progrès scientifique n'a pas conduit à un avenir plus humain (29). Le sentiment d'appartenance à une seule famille humaine s'estompe et l'indifférence se mondialise (30). </a:t>
            </a:r>
          </a:p>
          <a:p>
            <a:pPr marL="342900" indent="-342900" algn="just">
              <a:buFont typeface="Wingdings" pitchFamily="2" charset="2"/>
              <a:buChar char="v"/>
            </a:pPr>
            <a:r>
              <a:rPr lang="en-GB" sz="2000" b="1" dirty="0">
                <a:effectLst/>
                <a:latin typeface="Berlin Sans FB Demi" panose="020E0802020502020306" pitchFamily="34" charset="0"/>
                <a:ea typeface="Calibri" panose="020F0502020204030204" pitchFamily="34" charset="0"/>
                <a:cs typeface="Times New Roman" panose="02020603050405020304" pitchFamily="18" charset="0"/>
              </a:rPr>
              <a:t>Il serait merveilleux de redécouvrir les besoins des frères et sœurs qui sont dans notre orbite, alors que nous découvrons des planètes lointaines (31).  </a:t>
            </a:r>
            <a:endParaRPr lang="en-IN" sz="2000" b="1" dirty="0">
              <a:effectLst/>
              <a:latin typeface="Berlin Sans FB Demi" panose="020E0802020502020306" pitchFamily="34" charset="0"/>
              <a:ea typeface="Calibri" panose="020F0502020204030204" pitchFamily="34" charset="0"/>
              <a:cs typeface="Times New Roman" panose="02020603050405020304" pitchFamily="18" charset="0"/>
            </a:endParaRPr>
          </a:p>
        </p:txBody>
      </p:sp>
      <p:pic>
        <p:nvPicPr>
          <p:cNvPr id="1026" name="Picture 2">
            <a:extLst>
              <a:ext uri="{FF2B5EF4-FFF2-40B4-BE49-F238E27FC236}">
                <a16:creationId xmlns:a16="http://schemas.microsoft.com/office/drawing/2014/main" id="{CEBE0E19-C7DD-3457-0BA5-AEC3134828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44560" y="1616158"/>
            <a:ext cx="3209938" cy="362568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79571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32E0318-D298-0E6B-86A1-3C0494B24C08}"/>
              </a:ext>
            </a:extLst>
          </p:cNvPr>
          <p:cNvSpPr txBox="1"/>
          <p:nvPr/>
        </p:nvSpPr>
        <p:spPr>
          <a:xfrm>
            <a:off x="97972" y="446314"/>
            <a:ext cx="6644018" cy="5352661"/>
          </a:xfrm>
          <a:prstGeom prst="rect">
            <a:avLst/>
          </a:prstGeom>
        </p:spPr>
        <p:style>
          <a:lnRef idx="3">
            <a:schemeClr val="lt1"/>
          </a:lnRef>
          <a:fillRef idx="1">
            <a:schemeClr val="accent6"/>
          </a:fillRef>
          <a:effectRef idx="1">
            <a:schemeClr val="accent6"/>
          </a:effectRef>
          <a:fontRef idx="minor">
            <a:schemeClr val="lt1"/>
          </a:fontRef>
        </p:style>
        <p:txBody>
          <a:bodyPr wrap="square">
            <a:spAutoFit/>
          </a:bodyPr>
          <a:lstStyle/>
          <a:p>
            <a:pPr marL="342900" indent="-342900" algn="just">
              <a:spcAft>
                <a:spcPts val="0"/>
              </a:spcAft>
              <a:buFont typeface="Wingdings" pitchFamily="2" charset="2"/>
              <a:buChar char="v"/>
            </a:pPr>
            <a:r>
              <a:rPr lang="en-GB" sz="2800" b="1" dirty="0">
                <a:effectLst/>
                <a:latin typeface="Times New Roman" panose="02020603050405020304" pitchFamily="18" charset="0"/>
                <a:ea typeface="Calibri" panose="020F0502020204030204" pitchFamily="34" charset="0"/>
                <a:cs typeface="Times New Roman" panose="02020603050405020304" pitchFamily="18" charset="0"/>
              </a:rPr>
              <a:t>Grâce à la pandémie de Covid, nous avons compris que personne n'est sauvé seul, mais seulement ensemble (32). </a:t>
            </a:r>
          </a:p>
          <a:p>
            <a:pPr marL="342900" indent="-342900" algn="just">
              <a:buFont typeface="Wingdings" pitchFamily="2" charset="2"/>
              <a:buChar char="v"/>
            </a:pPr>
            <a:r>
              <a:rPr lang="en-GB" sz="28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La pandémie mondiale est un cri de révolte contre le mal que l'homme a fait au monde (34). Après cette pandémie, nous ne devrions plus penser en termes de "eux" et de "ceux", mais seulement en termes de "nous" (35). Sinon, la tendance à la "foire d'empoigne" s'avérera pire que n'importe quelle pandémie (36). </a:t>
            </a:r>
            <a:endParaRPr lang="en-IN" sz="28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050" name="Picture 2" descr="Together Against COVID-19 - EU for Georgia">
            <a:extLst>
              <a:ext uri="{FF2B5EF4-FFF2-40B4-BE49-F238E27FC236}">
                <a16:creationId xmlns:a16="http://schemas.microsoft.com/office/drawing/2014/main" id="{AFD69586-432D-B8DE-46A0-F5DB43F8CE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0596" y="1059024"/>
            <a:ext cx="4422711" cy="4739951"/>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4542912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C444BC4-1792-ABEC-19C4-9E6B545F8521}"/>
              </a:ext>
            </a:extLst>
          </p:cNvPr>
          <p:cNvSpPr txBox="1"/>
          <p:nvPr/>
        </p:nvSpPr>
        <p:spPr>
          <a:xfrm>
            <a:off x="279919" y="149291"/>
            <a:ext cx="7072603" cy="5909310"/>
          </a:xfrm>
          <a:prstGeom prst="rect">
            <a:avLst/>
          </a:prstGeom>
          <a:noFill/>
        </p:spPr>
        <p:txBody>
          <a:bodyPr wrap="square">
            <a:spAutoFit/>
          </a:bodyPr>
          <a:lstStyle/>
          <a:p>
            <a:pPr marL="457200" indent="-457200" algn="just">
              <a:buFont typeface="Wingdings" pitchFamily="2" charset="2"/>
              <a:buChar char="v"/>
            </a:pPr>
            <a:endParaRPr lang="en-GB" sz="27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a:buFont typeface="Wingdings" pitchFamily="2" charset="2"/>
              <a:buChar char="v"/>
            </a:pPr>
            <a:r>
              <a:rPr lang="en-GB" sz="27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Les pays empêchant l'arrivée des migrants (37). Les habitants des pays d'accueil qui font preuve de xénophobie (39). </a:t>
            </a:r>
          </a:p>
          <a:p>
            <a:pPr marL="457200" indent="-457200" algn="just">
              <a:buFont typeface="Wingdings" pitchFamily="2" charset="2"/>
              <a:buChar char="v"/>
            </a:pPr>
            <a:r>
              <a:rPr lang="en-GB" sz="27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Les médias numériques volent la vie privée (42) et répandent la haine et la destruction (43), les "fake news" (fausses nouvelles), qui fomentent les préjugés et la haine (45). </a:t>
            </a:r>
          </a:p>
          <a:p>
            <a:pPr marL="457200" indent="-457200" algn="just">
              <a:buFont typeface="Wingdings" pitchFamily="2" charset="2"/>
              <a:buChar char="v"/>
            </a:pPr>
            <a:r>
              <a:rPr lang="en-GB" sz="27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Les pays économiquement prospères se proposant comme modèles culturels et les habitants des pays pauvres se sentant inférieurs à leur propre culture (51).  </a:t>
            </a:r>
            <a:endParaRPr lang="en-GB" sz="27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algn="just"/>
            <a:r>
              <a:rPr lang="en-GB" sz="2700" b="1"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Malgré ces nuages sombres, il existe de nombreux nouveaux chemins d'espoir (54).</a:t>
            </a:r>
            <a:endParaRPr lang="en-IN" sz="2700" b="1" i="1"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074" name="Picture 2" descr="FW: INCOME INEQUALITY RE: MAJOR PROBLEM – zodakreza">
            <a:extLst>
              <a:ext uri="{FF2B5EF4-FFF2-40B4-BE49-F238E27FC236}">
                <a16:creationId xmlns:a16="http://schemas.microsoft.com/office/drawing/2014/main" id="{DF64F021-87F5-5C03-C4A1-90DA1F66E0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20473" y="559837"/>
            <a:ext cx="4391608" cy="55983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25156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B99C642-F8B4-4658-883B-51A271FB51D0}"/>
              </a:ext>
            </a:extLst>
          </p:cNvPr>
          <p:cNvSpPr/>
          <p:nvPr/>
        </p:nvSpPr>
        <p:spPr>
          <a:xfrm>
            <a:off x="604617" y="1796574"/>
            <a:ext cx="6579954" cy="4524315"/>
          </a:xfrm>
          <a:prstGeom prst="rect">
            <a:avLst/>
          </a:prstGeom>
        </p:spPr>
        <p:style>
          <a:lnRef idx="3">
            <a:schemeClr val="lt1"/>
          </a:lnRef>
          <a:fillRef idx="1">
            <a:schemeClr val="accent5"/>
          </a:fillRef>
          <a:effectRef idx="1">
            <a:schemeClr val="accent5"/>
          </a:effectRef>
          <a:fontRef idx="minor">
            <a:schemeClr val="lt1"/>
          </a:fontRef>
        </p:style>
        <p:txBody>
          <a:bodyPr wrap="square">
            <a:spAutoFit/>
          </a:bodyPr>
          <a:lstStyle/>
          <a:p>
            <a:pPr marL="342900" indent="-342900" algn="just">
              <a:spcAft>
                <a:spcPts val="0"/>
              </a:spcAft>
              <a:buFont typeface="Wingdings" pitchFamily="2" charset="2"/>
              <a:buChar char="v"/>
            </a:pPr>
            <a:r>
              <a:rPr lang="en-GB" sz="24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La parabole du bon Samaritain est un rayon de lumière dans les ténèbres (56). La parabole ("Qui est mon prochain ?") nous renvoie à une question antérieure : "Où est ton frère Abel ?" (Gn 4,9) (57)</a:t>
            </a:r>
            <a:endParaRPr lang="en-IN" sz="24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endParaRPr>
          </a:p>
          <a:p>
            <a:pPr marL="342900" indent="-342900" algn="just">
              <a:spcAft>
                <a:spcPts val="0"/>
              </a:spcAft>
              <a:buFont typeface="Wingdings" pitchFamily="2" charset="2"/>
              <a:buChar char="v"/>
            </a:pPr>
            <a:r>
              <a:rPr lang="en-GB" sz="24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Une société malade est tentée d'ignorer les autres (64). La parabole de Jésus nous invite à redécouvrir notre vocation de citoyens de nos nations respectives et du monde entier, constructeurs d'un nouveau lien social (66). L'histoire du bon Samaritain se répète sans cesse (71). </a:t>
            </a:r>
            <a:endParaRPr lang="en-IN" sz="24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endParaRPr>
          </a:p>
        </p:txBody>
      </p:sp>
      <p:pic>
        <p:nvPicPr>
          <p:cNvPr id="1030" name="Picture 6" descr="https://tse2.explicit.bing.net/th?id=OIP.ENnL28Pk2ssHEAdEgf7vwwHaEL&amp;pid=Api&amp;P=0">
            <a:extLst>
              <a:ext uri="{FF2B5EF4-FFF2-40B4-BE49-F238E27FC236}">
                <a16:creationId xmlns:a16="http://schemas.microsoft.com/office/drawing/2014/main" id="{72EA19C5-9E2D-49CB-B912-72B29A00357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266" r="8546"/>
          <a:stretch/>
        </p:blipFill>
        <p:spPr bwMode="auto">
          <a:xfrm>
            <a:off x="7438378" y="2532503"/>
            <a:ext cx="4453805" cy="305245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147C5E84-9377-44E6-A33F-5417629C2E3C}"/>
              </a:ext>
            </a:extLst>
          </p:cNvPr>
          <p:cNvSpPr/>
          <p:nvPr/>
        </p:nvSpPr>
        <p:spPr>
          <a:xfrm>
            <a:off x="604617" y="539845"/>
            <a:ext cx="10466154" cy="707886"/>
          </a:xfrm>
          <a:prstGeom prst="rect">
            <a:avLst/>
          </a:prstGeom>
        </p:spPr>
        <p:style>
          <a:lnRef idx="3">
            <a:schemeClr val="lt1"/>
          </a:lnRef>
          <a:fillRef idx="1">
            <a:schemeClr val="accent4"/>
          </a:fillRef>
          <a:effectRef idx="1">
            <a:schemeClr val="accent4"/>
          </a:effectRef>
          <a:fontRef idx="minor">
            <a:schemeClr val="lt1"/>
          </a:fontRef>
        </p:style>
        <p:txBody>
          <a:bodyPr wrap="square" lIns="91440" tIns="45720" rIns="91440" bIns="45720">
            <a:spAutoFit/>
          </a:bodyPr>
          <a:lstStyle/>
          <a:p>
            <a:pPr algn="ctr"/>
            <a:r>
              <a:rPr lang="en-GB" sz="4000" b="1" dirty="0">
                <a:ln w="6600">
                  <a:solidFill>
                    <a:schemeClr val="accent2"/>
                  </a:solidFill>
                  <a:prstDash val="solid"/>
                </a:ln>
                <a:solidFill>
                  <a:srgbClr val="FFFFFF"/>
                </a:solidFill>
                <a:latin typeface="Berlin Sans FB Demi" panose="020E0802020502020306" pitchFamily="34" charset="0"/>
                <a:ea typeface="Calibri" panose="020F0502020204030204" pitchFamily="34" charset="0"/>
                <a:cs typeface="Times New Roman" panose="02020603050405020304" pitchFamily="18" charset="0"/>
              </a:rPr>
              <a:t>CHAPITRE 2 : UN ÉTRANGER SUR LA ROUTE</a:t>
            </a:r>
            <a:endParaRPr lang="en-IN" sz="4000" b="1" dirty="0">
              <a:ln w="6600">
                <a:solidFill>
                  <a:schemeClr val="accent2"/>
                </a:solidFill>
                <a:prstDash val="solid"/>
              </a:ln>
              <a:solidFill>
                <a:srgbClr val="FFFFFF"/>
              </a:solidFill>
              <a:latin typeface="Berlin Sans FB Demi" panose="020E0802020502020306" pitchFamily="34" charset="0"/>
            </a:endParaRPr>
          </a:p>
        </p:txBody>
      </p:sp>
    </p:spTree>
    <p:extLst>
      <p:ext uri="{BB962C8B-B14F-4D97-AF65-F5344CB8AC3E}">
        <p14:creationId xmlns:p14="http://schemas.microsoft.com/office/powerpoint/2010/main" val="3441085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50" fill="hold"/>
                                        <p:tgtEl>
                                          <p:spTgt spid="6"/>
                                        </p:tgtEl>
                                        <p:attrNameLst>
                                          <p:attrName>ppt_x</p:attrName>
                                        </p:attrNameLst>
                                      </p:cBhvr>
                                      <p:tavLst>
                                        <p:tav tm="0">
                                          <p:val>
                                            <p:strVal val="#ppt_x"/>
                                          </p:val>
                                        </p:tav>
                                        <p:tav tm="100000">
                                          <p:val>
                                            <p:strVal val="#ppt_x"/>
                                          </p:val>
                                        </p:tav>
                                      </p:tavLst>
                                    </p:anim>
                                    <p:anim calcmode="lin" valueType="num">
                                      <p:cBhvr additive="base">
                                        <p:cTn id="8" dur="25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8" presetClass="entr" presetSubtype="12"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strips(downLeft)">
                                      <p:cBhvr>
                                        <p:cTn id="13" dur="25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1030"/>
                                        </p:tgtEl>
                                        <p:attrNameLst>
                                          <p:attrName>style.visibility</p:attrName>
                                        </p:attrNameLst>
                                      </p:cBhvr>
                                      <p:to>
                                        <p:strVal val="visible"/>
                                      </p:to>
                                    </p:set>
                                    <p:animEffect transition="in" filter="fade">
                                      <p:cBhvr>
                                        <p:cTn id="18" dur="1000"/>
                                        <p:tgtEl>
                                          <p:spTgt spid="1030"/>
                                        </p:tgtEl>
                                      </p:cBhvr>
                                    </p:animEffect>
                                    <p:anim calcmode="lin" valueType="num">
                                      <p:cBhvr>
                                        <p:cTn id="19" dur="1000" fill="hold"/>
                                        <p:tgtEl>
                                          <p:spTgt spid="1030"/>
                                        </p:tgtEl>
                                        <p:attrNameLst>
                                          <p:attrName>ppt_x</p:attrName>
                                        </p:attrNameLst>
                                      </p:cBhvr>
                                      <p:tavLst>
                                        <p:tav tm="0">
                                          <p:val>
                                            <p:strVal val="#ppt_x"/>
                                          </p:val>
                                        </p:tav>
                                        <p:tav tm="100000">
                                          <p:val>
                                            <p:strVal val="#ppt_x"/>
                                          </p:val>
                                        </p:tav>
                                      </p:tavLst>
                                    </p:anim>
                                    <p:anim calcmode="lin" valueType="num">
                                      <p:cBhvr>
                                        <p:cTn id="20" dur="1000" fill="hold"/>
                                        <p:tgtEl>
                                          <p:spTgt spid="10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B8BBEBD-C464-2AFD-70CF-7CB67527B03D}"/>
              </a:ext>
            </a:extLst>
          </p:cNvPr>
          <p:cNvSpPr txBox="1"/>
          <p:nvPr/>
        </p:nvSpPr>
        <p:spPr>
          <a:xfrm>
            <a:off x="130629" y="304800"/>
            <a:ext cx="8219232" cy="6001643"/>
          </a:xfrm>
          <a:prstGeom prst="rect">
            <a:avLst/>
          </a:prstGeom>
        </p:spPr>
        <p:style>
          <a:lnRef idx="3">
            <a:schemeClr val="lt1"/>
          </a:lnRef>
          <a:fillRef idx="1">
            <a:schemeClr val="accent6"/>
          </a:fillRef>
          <a:effectRef idx="1">
            <a:schemeClr val="accent6"/>
          </a:effectRef>
          <a:fontRef idx="minor">
            <a:schemeClr val="lt1"/>
          </a:fontRef>
        </p:style>
        <p:txBody>
          <a:bodyPr wrap="square">
            <a:spAutoFit/>
          </a:bodyPr>
          <a:lstStyle/>
          <a:p>
            <a:pPr algn="just"/>
            <a:r>
              <a:rPr lang="en-GB" sz="2400" b="1" dirty="0">
                <a:solidFill>
                  <a:schemeClr val="bg1"/>
                </a:solidFill>
                <a:effectLst/>
                <a:latin typeface="Berlin Sans FB Demi" panose="020E0802020502020306" pitchFamily="34" charset="0"/>
                <a:ea typeface="Calibri" panose="020F0502020204030204" pitchFamily="34" charset="0"/>
                <a:cs typeface="Times New Roman" panose="02020603050405020304" pitchFamily="18" charset="0"/>
              </a:rPr>
              <a:t>	L'histoire commence après le vol (72). Le personnel religieux qui n'aide pas implique que la foi en Dieu n'est pas une garantie pour une vie d'amour et de charité (74). Habituellement, les voleurs et les passants s'allient (75). </a:t>
            </a:r>
            <a:endParaRPr lang="en-IN" sz="2400" b="1" dirty="0">
              <a:solidFill>
                <a:schemeClr val="bg1"/>
              </a:solidFill>
              <a:effectLst/>
              <a:latin typeface="Berlin Sans FB Demi" panose="020E0802020502020306" pitchFamily="34" charset="0"/>
              <a:ea typeface="Calibri" panose="020F0502020204030204" pitchFamily="34" charset="0"/>
              <a:cs typeface="Times New Roman" panose="02020603050405020304" pitchFamily="18" charset="0"/>
            </a:endParaRPr>
          </a:p>
          <a:p>
            <a:pPr algn="just"/>
            <a:r>
              <a:rPr lang="en-GB" sz="2400" b="1" dirty="0">
                <a:solidFill>
                  <a:schemeClr val="bg1"/>
                </a:solidFill>
                <a:effectLst/>
                <a:latin typeface="Berlin Sans FB Demi" panose="020E0802020502020306" pitchFamily="34" charset="0"/>
                <a:ea typeface="Calibri" panose="020F0502020204030204" pitchFamily="34" charset="0"/>
                <a:cs typeface="Times New Roman" panose="02020603050405020304" pitchFamily="18" charset="0"/>
              </a:rPr>
              <a:t>	Il y avait une auberge et le Samaritain pouvait donc collaborer avec l'aubergiste pour soigner l'homme ; il doit y avoir des installations publiques et nous devons </a:t>
            </a:r>
            <a:r>
              <a:rPr lang="en-GB" sz="2400" b="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servir en solidarité avec elles </a:t>
            </a:r>
            <a:r>
              <a:rPr lang="en-GB" sz="2400" b="1" dirty="0">
                <a:solidFill>
                  <a:schemeClr val="bg1"/>
                </a:solidFill>
                <a:effectLst/>
                <a:latin typeface="Berlin Sans FB Demi" panose="020E0802020502020306" pitchFamily="34" charset="0"/>
                <a:ea typeface="Calibri" panose="020F0502020204030204" pitchFamily="34" charset="0"/>
                <a:cs typeface="Times New Roman" panose="02020603050405020304" pitchFamily="18" charset="0"/>
              </a:rPr>
              <a:t>(78). Le Samaritain est parti sans attendre de reconnaissance ou de gratitude ; nous sommes appelés à imiter son geste de servir </a:t>
            </a:r>
            <a:r>
              <a:rPr lang="en-GB" sz="2400" b="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sans attente </a:t>
            </a:r>
            <a:r>
              <a:rPr lang="en-GB" sz="2400" b="1" dirty="0">
                <a:solidFill>
                  <a:schemeClr val="bg1"/>
                </a:solidFill>
                <a:effectLst/>
                <a:latin typeface="Berlin Sans FB Demi" panose="020E0802020502020306" pitchFamily="34" charset="0"/>
                <a:ea typeface="Calibri" panose="020F0502020204030204" pitchFamily="34" charset="0"/>
                <a:cs typeface="Times New Roman" panose="02020603050405020304" pitchFamily="18" charset="0"/>
              </a:rPr>
              <a:t>(79). Dans la parabole, le Samaritain devient le voisin du Judéen blessé, franchissant les barrières culturelles et historiques ; nous sommes également appelés à aimer au-delà des frontières (81). Cela signifie que l'amour inclut tout le monde (82).  Pour les chrétiens, Jésus est présent dans chaque étranger (85). </a:t>
            </a:r>
            <a:endParaRPr lang="en-IN" sz="2400" b="1" dirty="0">
              <a:solidFill>
                <a:schemeClr val="bg1"/>
              </a:solidFill>
              <a:effectLst/>
              <a:latin typeface="Berlin Sans FB Demi" panose="020E0802020502020306" pitchFamily="34" charset="0"/>
              <a:ea typeface="Calibri" panose="020F0502020204030204" pitchFamily="34" charset="0"/>
              <a:cs typeface="Times New Roman" panose="02020603050405020304" pitchFamily="18" charset="0"/>
            </a:endParaRPr>
          </a:p>
        </p:txBody>
      </p:sp>
      <p:pic>
        <p:nvPicPr>
          <p:cNvPr id="4098" name="Picture 2" descr="Love Without Boundaries Foundation - Home | Facebook">
            <a:extLst>
              <a:ext uri="{FF2B5EF4-FFF2-40B4-BE49-F238E27FC236}">
                <a16:creationId xmlns:a16="http://schemas.microsoft.com/office/drawing/2014/main" id="{1C1CD699-BB18-9046-1D94-AF24E36A72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69176" y="1425303"/>
            <a:ext cx="3141306" cy="4161453"/>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88874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CC6FEE9-C3B6-4714-A763-10B97EFCF470}"/>
              </a:ext>
            </a:extLst>
          </p:cNvPr>
          <p:cNvSpPr/>
          <p:nvPr/>
        </p:nvSpPr>
        <p:spPr>
          <a:xfrm>
            <a:off x="502717" y="497961"/>
            <a:ext cx="11144997" cy="523220"/>
          </a:xfrm>
          <a:prstGeom prst="rect">
            <a:avLst/>
          </a:prstGeom>
        </p:spPr>
        <p:style>
          <a:lnRef idx="3">
            <a:schemeClr val="lt1"/>
          </a:lnRef>
          <a:fillRef idx="1">
            <a:schemeClr val="accent5"/>
          </a:fillRef>
          <a:effectRef idx="1">
            <a:schemeClr val="accent5"/>
          </a:effectRef>
          <a:fontRef idx="minor">
            <a:schemeClr val="lt1"/>
          </a:fontRef>
        </p:style>
        <p:txBody>
          <a:bodyPr wrap="square" lIns="91440" tIns="45720" rIns="91440" bIns="45720">
            <a:spAutoFit/>
          </a:bodyPr>
          <a:lstStyle/>
          <a:p>
            <a:pPr algn="ctr"/>
            <a:r>
              <a:rPr lang="en-GB" sz="2800" b="1" dirty="0">
                <a:ln w="10160">
                  <a:solidFill>
                    <a:schemeClr val="accent5"/>
                  </a:solidFill>
                  <a:prstDash val="solid"/>
                </a:ln>
                <a:solidFill>
                  <a:srgbClr val="FFFFFF"/>
                </a:solidFill>
                <a:latin typeface="Berlin Sans FB Demi" panose="020E0802020502020306" pitchFamily="34" charset="0"/>
                <a:ea typeface="Calibri" panose="020F0502020204030204" pitchFamily="34" charset="0"/>
                <a:cs typeface="Times New Roman" panose="02020603050405020304" pitchFamily="18" charset="0"/>
              </a:rPr>
              <a:t>CHAPITRE 3 : ENVISAGER ET ENGENDRER UN MONDE OUVERT</a:t>
            </a:r>
            <a:endParaRPr lang="en-IN" sz="2800" b="1" dirty="0">
              <a:ln w="10160">
                <a:solidFill>
                  <a:schemeClr val="accent5"/>
                </a:solidFill>
                <a:prstDash val="solid"/>
              </a:ln>
              <a:solidFill>
                <a:srgbClr val="FFFFFF"/>
              </a:solidFill>
              <a:latin typeface="Berlin Sans FB Demi" panose="020E0802020502020306" pitchFamily="34" charset="0"/>
            </a:endParaRPr>
          </a:p>
        </p:txBody>
      </p:sp>
      <p:sp>
        <p:nvSpPr>
          <p:cNvPr id="6" name="Rectangle 5">
            <a:extLst>
              <a:ext uri="{FF2B5EF4-FFF2-40B4-BE49-F238E27FC236}">
                <a16:creationId xmlns:a16="http://schemas.microsoft.com/office/drawing/2014/main" id="{784E6619-C178-4247-932D-80A249EFD935}"/>
              </a:ext>
            </a:extLst>
          </p:cNvPr>
          <p:cNvSpPr/>
          <p:nvPr/>
        </p:nvSpPr>
        <p:spPr>
          <a:xfrm>
            <a:off x="502717" y="1394616"/>
            <a:ext cx="6888683" cy="5047536"/>
          </a:xfrm>
          <a:prstGeom prst="rect">
            <a:avLst/>
          </a:prstGeom>
        </p:spPr>
        <p:style>
          <a:lnRef idx="3">
            <a:schemeClr val="lt1"/>
          </a:lnRef>
          <a:fillRef idx="1">
            <a:schemeClr val="accent6"/>
          </a:fillRef>
          <a:effectRef idx="1">
            <a:schemeClr val="accent6"/>
          </a:effectRef>
          <a:fontRef idx="minor">
            <a:schemeClr val="lt1"/>
          </a:fontRef>
        </p:style>
        <p:txBody>
          <a:bodyPr wrap="square">
            <a:spAutoFit/>
          </a:bodyPr>
          <a:lstStyle/>
          <a:p>
            <a:pPr marL="285750" indent="-285750" algn="just">
              <a:buFont typeface="Wingdings" panose="05000000000000000000" pitchFamily="2" charset="2"/>
              <a:buChar char="v"/>
            </a:pPr>
            <a:r>
              <a:rPr lang="en-GB" sz="2300" dirty="0">
                <a:latin typeface="Berlin Sans FB Demi" panose="020E0802020502020306" pitchFamily="34" charset="0"/>
              </a:rPr>
              <a:t>Aimer les autres : Personne ne peut connaître la vraie beauté de la vie sans être en relation avec les autres, sans avoir de vrais visages à aimer (87). Cet amour doit dépasser le groupe et la famille (89). Les communautés monastiques accueillaient des pèlerins, afin de rencontrer ceux qui se trouvaient en dehors de leur monastère (90).  Le plus grand danger est de ne pas aimer (92). Les personnes abandonnées ou ignorées par la société deviennent des </a:t>
            </a:r>
            <a:r>
              <a:rPr lang="en-GB" sz="2300" i="1" dirty="0">
                <a:latin typeface="Berlin Sans FB Demi" panose="020E0802020502020306" pitchFamily="34" charset="0"/>
              </a:rPr>
              <a:t>étrangers existentiels </a:t>
            </a:r>
            <a:r>
              <a:rPr lang="en-GB" sz="2300" dirty="0">
                <a:latin typeface="Berlin Sans FB Demi" panose="020E0802020502020306" pitchFamily="34" charset="0"/>
              </a:rPr>
              <a:t>bien qu'elles soient nées dans le même pays (97). Les personnes handicapées et les personnes âgées sont traitées comme des étrangers existentiels (98). </a:t>
            </a:r>
            <a:endParaRPr lang="en-IN" sz="23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endParaRPr>
          </a:p>
        </p:txBody>
      </p:sp>
      <p:pic>
        <p:nvPicPr>
          <p:cNvPr id="3074" name="Picture 2" descr="https://tse3.mm.bing.net/th?id=OIP.Qx4Aind-Z44UrQvtW-z0TAHaEK&amp;pid=Api&amp;P=0">
            <a:extLst>
              <a:ext uri="{FF2B5EF4-FFF2-40B4-BE49-F238E27FC236}">
                <a16:creationId xmlns:a16="http://schemas.microsoft.com/office/drawing/2014/main" id="{D9977281-C9A9-4569-BA65-9CA45593CE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77909" y="2526154"/>
            <a:ext cx="4242642" cy="308855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3642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25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heel(1)">
                                      <p:cBhvr>
                                        <p:cTn id="12" dur="125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45" presetClass="entr" presetSubtype="0" fill="hold" nodeType="clickEffect">
                                  <p:stCondLst>
                                    <p:cond delay="0"/>
                                  </p:stCondLst>
                                  <p:childTnLst>
                                    <p:set>
                                      <p:cBhvr>
                                        <p:cTn id="16" dur="1" fill="hold">
                                          <p:stCondLst>
                                            <p:cond delay="0"/>
                                          </p:stCondLst>
                                        </p:cTn>
                                        <p:tgtEl>
                                          <p:spTgt spid="3074"/>
                                        </p:tgtEl>
                                        <p:attrNameLst>
                                          <p:attrName>style.visibility</p:attrName>
                                        </p:attrNameLst>
                                      </p:cBhvr>
                                      <p:to>
                                        <p:strVal val="visible"/>
                                      </p:to>
                                    </p:set>
                                    <p:animEffect transition="in" filter="fade">
                                      <p:cBhvr>
                                        <p:cTn id="17" dur="1500"/>
                                        <p:tgtEl>
                                          <p:spTgt spid="3074"/>
                                        </p:tgtEl>
                                      </p:cBhvr>
                                    </p:animEffect>
                                    <p:anim calcmode="lin" valueType="num">
                                      <p:cBhvr>
                                        <p:cTn id="18" dur="1500" fill="hold"/>
                                        <p:tgtEl>
                                          <p:spTgt spid="3074"/>
                                        </p:tgtEl>
                                        <p:attrNameLst>
                                          <p:attrName>ppt_w</p:attrName>
                                        </p:attrNameLst>
                                      </p:cBhvr>
                                      <p:tavLst>
                                        <p:tav tm="0" fmla="#ppt_w*sin(2.5*pi*$)">
                                          <p:val>
                                            <p:fltVal val="0"/>
                                          </p:val>
                                        </p:tav>
                                        <p:tav tm="100000">
                                          <p:val>
                                            <p:fltVal val="1"/>
                                          </p:val>
                                        </p:tav>
                                      </p:tavLst>
                                    </p:anim>
                                    <p:anim calcmode="lin" valueType="num">
                                      <p:cBhvr>
                                        <p:cTn id="19" dur="1500" fill="hold"/>
                                        <p:tgtEl>
                                          <p:spTgt spid="307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84E6619-C178-4247-932D-80A249EFD935}"/>
              </a:ext>
            </a:extLst>
          </p:cNvPr>
          <p:cNvSpPr/>
          <p:nvPr/>
        </p:nvSpPr>
        <p:spPr>
          <a:xfrm>
            <a:off x="294641" y="492034"/>
            <a:ext cx="7589519" cy="5262979"/>
          </a:xfrm>
          <a:prstGeom prst="rect">
            <a:avLst/>
          </a:prstGeom>
        </p:spPr>
        <p:style>
          <a:lnRef idx="3">
            <a:schemeClr val="lt1"/>
          </a:lnRef>
          <a:fillRef idx="1">
            <a:schemeClr val="accent6"/>
          </a:fillRef>
          <a:effectRef idx="1">
            <a:schemeClr val="accent6"/>
          </a:effectRef>
          <a:fontRef idx="minor">
            <a:schemeClr val="lt1"/>
          </a:fontRef>
        </p:style>
        <p:txBody>
          <a:bodyPr wrap="square">
            <a:spAutoFit/>
          </a:bodyPr>
          <a:lstStyle/>
          <a:p>
            <a:pPr algn="just"/>
            <a:r>
              <a:rPr lang="en-GB" sz="2400" b="1" dirty="0">
                <a:latin typeface="Berlin Sans FB Demi" panose="020E0802020502020306" pitchFamily="34" charset="0"/>
              </a:rPr>
              <a:t>Société inclusive et solidaire : L'avenir n'est pas à l'uniformité unidimensionnelle mais à l'inclusion (100). Tout le monde, y compris les personnes improductives, les pauvres, les personnes sans éducation, les handicapés, a le droit de vivre dans la dignité et de parvenir à un développement intégral (107, 109, 110). Dans une situation où tout semble se désintégrer, la solidarité doit être cultivée parce que nous sommes responsables de ceux qui sont dans le besoin. La famille est un lieu privilégié pour l'éducation à la solidarité (114-115). La solidarité ne consiste pas seulement à aider, mais aussi à combattre les causes structurelles de la pauvreté, de l'inégalité et du déni des droits de l'homme (116).  </a:t>
            </a:r>
            <a:endParaRPr lang="en-IN" sz="2400" b="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endParaRPr>
          </a:p>
        </p:txBody>
      </p:sp>
      <p:pic>
        <p:nvPicPr>
          <p:cNvPr id="5122" name="Picture 2" descr="Human Rights and Solidarity resource (for ages 7-13) | Amnesty  International UK">
            <a:extLst>
              <a:ext uri="{FF2B5EF4-FFF2-40B4-BE49-F238E27FC236}">
                <a16:creationId xmlns:a16="http://schemas.microsoft.com/office/drawing/2014/main" id="{90169A38-AF58-A2A5-2B87-1AA9118870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19854" y="1675985"/>
            <a:ext cx="3340359" cy="390019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712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1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84E6619-C178-4247-932D-80A249EFD935}"/>
              </a:ext>
            </a:extLst>
          </p:cNvPr>
          <p:cNvSpPr/>
          <p:nvPr/>
        </p:nvSpPr>
        <p:spPr>
          <a:xfrm>
            <a:off x="286140" y="79830"/>
            <a:ext cx="7907590" cy="5847755"/>
          </a:xfrm>
          <a:prstGeom prst="rect">
            <a:avLst/>
          </a:prstGeom>
        </p:spPr>
        <p:style>
          <a:lnRef idx="3">
            <a:schemeClr val="lt1"/>
          </a:lnRef>
          <a:fillRef idx="1">
            <a:schemeClr val="accent6"/>
          </a:fillRef>
          <a:effectRef idx="1">
            <a:schemeClr val="accent6"/>
          </a:effectRef>
          <a:fontRef idx="minor">
            <a:schemeClr val="lt1"/>
          </a:fontRef>
        </p:style>
        <p:txBody>
          <a:bodyPr wrap="square">
            <a:spAutoFit/>
          </a:bodyPr>
          <a:lstStyle/>
          <a:p>
            <a:pPr algn="just"/>
            <a:r>
              <a:rPr lang="en-GB" sz="2200" b="1" dirty="0">
                <a:latin typeface="Berlin Sans FB Demi" panose="020E0802020502020306" pitchFamily="34" charset="0"/>
              </a:rPr>
              <a:t>Destination commune des biens : Les biens créés dans le monde appartiennent à tous les hommes.  C'est le premier droit naturel et inhérent. Tous les autres droits liés aux biens ne doivent pas entraver ce droit (118-120). Personne ne peut être privé de ce droit en raison de son lieu de naissance, de sa société, de son pays ou de son sexe (121). Les activités commerciales doivent favoriser le développement, éliminer la pauvreté et créer des emplois (123). </a:t>
            </a:r>
            <a:endParaRPr lang="en-GB" sz="2200" b="1" i="1" dirty="0">
              <a:latin typeface="Berlin Sans FB Demi" panose="020E0802020502020306" pitchFamily="34" charset="0"/>
            </a:endParaRPr>
          </a:p>
          <a:p>
            <a:pPr algn="just"/>
            <a:r>
              <a:rPr lang="en-GB" sz="2200" b="1" i="1" dirty="0">
                <a:latin typeface="Berlin Sans FB Demi" panose="020E0802020502020306" pitchFamily="34" charset="0"/>
              </a:rPr>
              <a:t>Un monde sans frontières : </a:t>
            </a:r>
            <a:r>
              <a:rPr lang="en-GB" sz="2200" b="1" dirty="0">
                <a:latin typeface="Berlin Sans FB Demi" panose="020E0802020502020306" pitchFamily="34" charset="0"/>
              </a:rPr>
              <a:t>Chaque pays appartient aussi à l'étranger. Les biens et la prospérité d'un pays ne devraient pas être refusés à un étranger qui y vit (124). Tout en soutenant le principe selon lequel toute dette légitimement acquise doit être remboursée, l'accomplissement de cette obligation par les pays pauvres ne doit pas compromettre leur existence et leur croissance (126). Nous devons aspirer à un monde qui offre des terres, des logements et du travail à tous. C'est cela la vraie paix (127). </a:t>
            </a:r>
            <a:endParaRPr lang="en-IN" sz="2200" b="1" dirty="0">
              <a:latin typeface="Berlin Sans FB Demi" panose="020E0802020502020306" pitchFamily="34" charset="0"/>
            </a:endParaRPr>
          </a:p>
        </p:txBody>
      </p:sp>
      <p:pic>
        <p:nvPicPr>
          <p:cNvPr id="6148" name="Picture 4">
            <a:extLst>
              <a:ext uri="{FF2B5EF4-FFF2-40B4-BE49-F238E27FC236}">
                <a16:creationId xmlns:a16="http://schemas.microsoft.com/office/drawing/2014/main" id="{A4E49B50-C5E3-4B0C-1FDD-0854C84D2E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15680" y="1263311"/>
            <a:ext cx="3290180" cy="433137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3470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1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4A75434-B0FB-4D40-BB6B-C4F55F51EA8A}"/>
              </a:ext>
            </a:extLst>
          </p:cNvPr>
          <p:cNvSpPr/>
          <p:nvPr/>
        </p:nvSpPr>
        <p:spPr>
          <a:xfrm>
            <a:off x="884645" y="1904067"/>
            <a:ext cx="10422709" cy="4355038"/>
          </a:xfrm>
          <a:prstGeom prst="rect">
            <a:avLst/>
          </a:prstGeom>
        </p:spPr>
        <p:style>
          <a:lnRef idx="3">
            <a:schemeClr val="lt1"/>
          </a:lnRef>
          <a:fillRef idx="1">
            <a:schemeClr val="accent6"/>
          </a:fillRef>
          <a:effectRef idx="1">
            <a:schemeClr val="accent6"/>
          </a:effectRef>
          <a:fontRef idx="minor">
            <a:schemeClr val="lt1"/>
          </a:fontRef>
        </p:style>
        <p:txBody>
          <a:bodyPr wrap="square">
            <a:spAutoFit/>
          </a:bodyPr>
          <a:lstStyle/>
          <a:p>
            <a:pPr algn="just"/>
            <a:r>
              <a:rPr lang="en-IN" sz="2700" b="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Attitudes à l'égard des migrants : </a:t>
            </a:r>
          </a:p>
          <a:p>
            <a:pPr marL="285750" indent="-285750" algn="just">
              <a:buFont typeface="Wingdings" panose="05000000000000000000" pitchFamily="2" charset="2"/>
              <a:buChar char="v"/>
            </a:pPr>
            <a:r>
              <a:rPr lang="en-GB" sz="2500" b="1" dirty="0">
                <a:latin typeface="Berlin Sans FB Demi" panose="020E0802020502020306" pitchFamily="34" charset="0"/>
                <a:cs typeface="Times New Roman" panose="02020603050405020304" pitchFamily="18" charset="0"/>
              </a:rPr>
              <a:t>Respecter le droit de tous les individus à trouver un endroit qui réponde à leurs besoins fondamentaux. Notre réponse aux migrants est la suivante : Accueillir, protéger, promouvoir et intégrer ceux qui arrivent (129) ; les migrants doivent obtenir la citoyenneté (131). Nous devons développer un modèle de gouvernance mondiale en ce qui concerne les mouvements de réfugiés (132).  </a:t>
            </a:r>
          </a:p>
          <a:p>
            <a:pPr marL="285750" indent="-285750" algn="just">
              <a:buFont typeface="Wingdings" panose="05000000000000000000" pitchFamily="2" charset="2"/>
              <a:buChar char="v"/>
            </a:pPr>
            <a:r>
              <a:rPr lang="en-GB" sz="2500" b="1" dirty="0">
                <a:latin typeface="Berlin Sans FB Demi" panose="020E0802020502020306" pitchFamily="34" charset="0"/>
                <a:cs typeface="Times New Roman" panose="02020603050405020304" pitchFamily="18" charset="0"/>
              </a:rPr>
              <a:t>Les immigrés sont un don et une bénédiction (133, 135). Nous devons accueillir les migrants gratuitement (sans compter le bénéfice mutuel), parce que c'est un acte bon (139). Seule une culture sociale et politique qui accueille volontiers et gratuitement les autres aura un avenir (141). </a:t>
            </a:r>
            <a:endParaRPr lang="en-IN" sz="2500" b="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id="{7A560852-8083-40D0-9522-787BC242FBE2}"/>
              </a:ext>
            </a:extLst>
          </p:cNvPr>
          <p:cNvSpPr/>
          <p:nvPr/>
        </p:nvSpPr>
        <p:spPr>
          <a:xfrm>
            <a:off x="1371719" y="476975"/>
            <a:ext cx="9007595" cy="954107"/>
          </a:xfrm>
          <a:prstGeom prst="rect">
            <a:avLst/>
          </a:prstGeom>
        </p:spPr>
        <p:style>
          <a:lnRef idx="2">
            <a:schemeClr val="accent5"/>
          </a:lnRef>
          <a:fillRef idx="1">
            <a:schemeClr val="lt1"/>
          </a:fillRef>
          <a:effectRef idx="0">
            <a:schemeClr val="accent5"/>
          </a:effectRef>
          <a:fontRef idx="minor">
            <a:schemeClr val="dk1"/>
          </a:fontRef>
        </p:style>
        <p:txBody>
          <a:bodyPr wrap="none" lIns="91440" tIns="45720" rIns="91440" bIns="45720">
            <a:spAutoFit/>
          </a:bodyPr>
          <a:lstStyle/>
          <a:p>
            <a:pPr algn="ctr"/>
            <a:r>
              <a:rPr lang="en-GB" sz="28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Berlin Sans FB" panose="020E0602020502020306" pitchFamily="34" charset="0"/>
                <a:ea typeface="Calibri" panose="020F0502020204030204" pitchFamily="34" charset="0"/>
                <a:cs typeface="Times New Roman" panose="02020603050405020304" pitchFamily="18" charset="0"/>
              </a:rPr>
              <a:t>CHAPITRE 4 </a:t>
            </a:r>
          </a:p>
          <a:p>
            <a:pPr algn="ctr"/>
            <a:r>
              <a:rPr lang="en-GB" sz="28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Berlin Sans FB" panose="020E0602020502020306" pitchFamily="34" charset="0"/>
                <a:ea typeface="Calibri" panose="020F0502020204030204" pitchFamily="34" charset="0"/>
                <a:cs typeface="Times New Roman" panose="02020603050405020304" pitchFamily="18" charset="0"/>
              </a:rPr>
              <a:t>Un cœur ouvert au monde entier : les migrants</a:t>
            </a:r>
            <a:endParaRPr lang="en-IN" sz="28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Berlin Sans FB" panose="020E0602020502020306" pitchFamily="34" charset="0"/>
            </a:endParaRPr>
          </a:p>
        </p:txBody>
      </p:sp>
    </p:spTree>
    <p:extLst>
      <p:ext uri="{BB962C8B-B14F-4D97-AF65-F5344CB8AC3E}">
        <p14:creationId xmlns:p14="http://schemas.microsoft.com/office/powerpoint/2010/main" val="3546451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7">
                                          <p:stCondLst>
                                            <p:cond delay="0"/>
                                          </p:stCondLst>
                                        </p:cTn>
                                        <p:tgtEl>
                                          <p:spTgt spid="5"/>
                                        </p:tgtEl>
                                      </p:cBhvr>
                                    </p:animEffect>
                                    <p:anim calcmode="lin" valueType="num">
                                      <p:cBhvr>
                                        <p:cTn id="13" dur="1594"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4" dur="581"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5" dur="581" tmFilter="0, 0; 0.125,0.2665; 0.25,0.4; 0.375,0.465; 0.5,0.5;  0.625,0.535; 0.75,0.6; 0.875,0.7335; 1,1">
                                          <p:stCondLst>
                                            <p:cond delay="581"/>
                                          </p:stCondLst>
                                        </p:cTn>
                                        <p:tgtEl>
                                          <p:spTgt spid="5"/>
                                        </p:tgtEl>
                                        <p:attrNameLst>
                                          <p:attrName>ppt_y</p:attrName>
                                        </p:attrNameLst>
                                      </p:cBhvr>
                                      <p:tavLst>
                                        <p:tav tm="0" fmla="#ppt_y-sin(pi*$)/9">
                                          <p:val>
                                            <p:fltVal val="0"/>
                                          </p:val>
                                        </p:tav>
                                        <p:tav tm="100000">
                                          <p:val>
                                            <p:fltVal val="1"/>
                                          </p:val>
                                        </p:tav>
                                      </p:tavLst>
                                    </p:anim>
                                    <p:anim calcmode="lin" valueType="num">
                                      <p:cBhvr>
                                        <p:cTn id="16" dur="290" tmFilter="0, 0; 0.125,0.2665; 0.25,0.4; 0.375,0.465; 0.5,0.5;  0.625,0.535; 0.75,0.6; 0.875,0.7335; 1,1">
                                          <p:stCondLst>
                                            <p:cond delay="1159"/>
                                          </p:stCondLst>
                                        </p:cTn>
                                        <p:tgtEl>
                                          <p:spTgt spid="5"/>
                                        </p:tgtEl>
                                        <p:attrNameLst>
                                          <p:attrName>ppt_y</p:attrName>
                                        </p:attrNameLst>
                                      </p:cBhvr>
                                      <p:tavLst>
                                        <p:tav tm="0" fmla="#ppt_y-sin(pi*$)/27">
                                          <p:val>
                                            <p:fltVal val="0"/>
                                          </p:val>
                                        </p:tav>
                                        <p:tav tm="100000">
                                          <p:val>
                                            <p:fltVal val="1"/>
                                          </p:val>
                                        </p:tav>
                                      </p:tavLst>
                                    </p:anim>
                                    <p:anim calcmode="lin" valueType="num">
                                      <p:cBhvr>
                                        <p:cTn id="17" dur="144" tmFilter="0, 0; 0.125,0.2665; 0.25,0.4; 0.375,0.465; 0.5,0.5;  0.625,0.535; 0.75,0.6; 0.875,0.7335; 1,1">
                                          <p:stCondLst>
                                            <p:cond delay="1449"/>
                                          </p:stCondLst>
                                        </p:cTn>
                                        <p:tgtEl>
                                          <p:spTgt spid="5"/>
                                        </p:tgtEl>
                                        <p:attrNameLst>
                                          <p:attrName>ppt_y</p:attrName>
                                        </p:attrNameLst>
                                      </p:cBhvr>
                                      <p:tavLst>
                                        <p:tav tm="0" fmla="#ppt_y-sin(pi*$)/81">
                                          <p:val>
                                            <p:fltVal val="0"/>
                                          </p:val>
                                        </p:tav>
                                        <p:tav tm="100000">
                                          <p:val>
                                            <p:fltVal val="1"/>
                                          </p:val>
                                        </p:tav>
                                      </p:tavLst>
                                    </p:anim>
                                    <p:animScale>
                                      <p:cBhvr>
                                        <p:cTn id="18" dur="23">
                                          <p:stCondLst>
                                            <p:cond delay="569"/>
                                          </p:stCondLst>
                                        </p:cTn>
                                        <p:tgtEl>
                                          <p:spTgt spid="5"/>
                                        </p:tgtEl>
                                      </p:cBhvr>
                                      <p:to x="100000" y="60000"/>
                                    </p:animScale>
                                    <p:animScale>
                                      <p:cBhvr>
                                        <p:cTn id="19" dur="145" decel="50000">
                                          <p:stCondLst>
                                            <p:cond delay="592"/>
                                          </p:stCondLst>
                                        </p:cTn>
                                        <p:tgtEl>
                                          <p:spTgt spid="5"/>
                                        </p:tgtEl>
                                      </p:cBhvr>
                                      <p:to x="100000" y="100000"/>
                                    </p:animScale>
                                    <p:animScale>
                                      <p:cBhvr>
                                        <p:cTn id="20" dur="23">
                                          <p:stCondLst>
                                            <p:cond delay="1148"/>
                                          </p:stCondLst>
                                        </p:cTn>
                                        <p:tgtEl>
                                          <p:spTgt spid="5"/>
                                        </p:tgtEl>
                                      </p:cBhvr>
                                      <p:to x="100000" y="80000"/>
                                    </p:animScale>
                                    <p:animScale>
                                      <p:cBhvr>
                                        <p:cTn id="21" dur="145" decel="50000">
                                          <p:stCondLst>
                                            <p:cond delay="1171"/>
                                          </p:stCondLst>
                                        </p:cTn>
                                        <p:tgtEl>
                                          <p:spTgt spid="5"/>
                                        </p:tgtEl>
                                      </p:cBhvr>
                                      <p:to x="100000" y="100000"/>
                                    </p:animScale>
                                    <p:animScale>
                                      <p:cBhvr>
                                        <p:cTn id="22" dur="23">
                                          <p:stCondLst>
                                            <p:cond delay="1437"/>
                                          </p:stCondLst>
                                        </p:cTn>
                                        <p:tgtEl>
                                          <p:spTgt spid="5"/>
                                        </p:tgtEl>
                                      </p:cBhvr>
                                      <p:to x="100000" y="90000"/>
                                    </p:animScale>
                                    <p:animScale>
                                      <p:cBhvr>
                                        <p:cTn id="23" dur="145" decel="50000">
                                          <p:stCondLst>
                                            <p:cond delay="1459"/>
                                          </p:stCondLst>
                                        </p:cTn>
                                        <p:tgtEl>
                                          <p:spTgt spid="5"/>
                                        </p:tgtEl>
                                      </p:cBhvr>
                                      <p:to x="100000" y="100000"/>
                                    </p:animScale>
                                    <p:animScale>
                                      <p:cBhvr>
                                        <p:cTn id="24" dur="23">
                                          <p:stCondLst>
                                            <p:cond delay="1582"/>
                                          </p:stCondLst>
                                        </p:cTn>
                                        <p:tgtEl>
                                          <p:spTgt spid="5"/>
                                        </p:tgtEl>
                                      </p:cBhvr>
                                      <p:to x="100000" y="95000"/>
                                    </p:animScale>
                                    <p:animScale>
                                      <p:cBhvr>
                                        <p:cTn id="25" dur="145" decel="50000">
                                          <p:stCondLst>
                                            <p:cond delay="1605"/>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434E39F-39FE-E512-0F13-FCAF913766EB}"/>
              </a:ext>
            </a:extLst>
          </p:cNvPr>
          <p:cNvSpPr txBox="1"/>
          <p:nvPr/>
        </p:nvSpPr>
        <p:spPr>
          <a:xfrm>
            <a:off x="597160" y="1287624"/>
            <a:ext cx="6585960" cy="4401205"/>
          </a:xfrm>
          <a:prstGeom prst="rect">
            <a:avLst/>
          </a:prstGeom>
        </p:spPr>
        <p:style>
          <a:lnRef idx="3">
            <a:schemeClr val="lt1"/>
          </a:lnRef>
          <a:fillRef idx="1">
            <a:schemeClr val="accent6"/>
          </a:fillRef>
          <a:effectRef idx="1">
            <a:schemeClr val="accent6"/>
          </a:effectRef>
          <a:fontRef idx="minor">
            <a:schemeClr val="lt1"/>
          </a:fontRef>
        </p:style>
        <p:txBody>
          <a:bodyPr wrap="square">
            <a:spAutoFit/>
          </a:bodyPr>
          <a:lstStyle/>
          <a:p>
            <a:pPr algn="just"/>
            <a:r>
              <a:rPr lang="en-GB" sz="2800" dirty="0">
                <a:solidFill>
                  <a:schemeClr val="bg1"/>
                </a:solidFill>
                <a:effectLst/>
                <a:latin typeface="Berlin Sans FB Demi" panose="020E0802020502020306" pitchFamily="34" charset="0"/>
                <a:ea typeface="Calibri" panose="020F0502020204030204" pitchFamily="34" charset="0"/>
                <a:cs typeface="Times New Roman" panose="02020603050405020304" pitchFamily="18" charset="0"/>
              </a:rPr>
              <a:t>Il doit y avoir une saine tension entre le global et le local, afin d'éviter l'abstraction et l'étroitesse (142).  Nous devons chérir nos racines et nos cultures ancestrales tout en dialoguant avec d'autres cultures (148). Considérer les autres comme des concurrents ou des ennemis dangereux affecte les relations entre les peuples d'une même région et entre les pays (152). </a:t>
            </a:r>
            <a:endParaRPr lang="en-IN" sz="2800" dirty="0">
              <a:solidFill>
                <a:schemeClr val="bg1"/>
              </a:solidFill>
              <a:latin typeface="Berlin Sans FB Demi" panose="020E0802020502020306" pitchFamily="34" charset="0"/>
              <a:cs typeface="Times New Roman" panose="02020603050405020304" pitchFamily="18" charset="0"/>
            </a:endParaRPr>
          </a:p>
        </p:txBody>
      </p:sp>
      <p:pic>
        <p:nvPicPr>
          <p:cNvPr id="7170" name="Picture 2" descr="2 Free CC0 Local Stock Photos - StockSnap.io">
            <a:extLst>
              <a:ext uri="{FF2B5EF4-FFF2-40B4-BE49-F238E27FC236}">
                <a16:creationId xmlns:a16="http://schemas.microsoft.com/office/drawing/2014/main" id="{CD453395-ED62-69EC-9631-2DB18611B9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0" y="1693609"/>
            <a:ext cx="3974840" cy="3817563"/>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E7DCAF62-B6C5-46C1-B547-5D914E5C741B}"/>
              </a:ext>
            </a:extLst>
          </p:cNvPr>
          <p:cNvSpPr/>
          <p:nvPr/>
        </p:nvSpPr>
        <p:spPr>
          <a:xfrm>
            <a:off x="3511799" y="203815"/>
            <a:ext cx="5168403" cy="83099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91440" tIns="45720" rIns="91440" bIns="45720">
            <a:spAutoFit/>
          </a:bodyPr>
          <a:lstStyle/>
          <a:p>
            <a:pPr algn="ctr"/>
            <a:r>
              <a:rPr lang="en-GB" sz="4800" b="1" cap="none" spc="50" dirty="0">
                <a:ln w="9525" cmpd="sng">
                  <a:solidFill>
                    <a:schemeClr val="accent1"/>
                  </a:solidFill>
                  <a:prstDash val="solid"/>
                </a:ln>
                <a:solidFill>
                  <a:srgbClr val="70AD47">
                    <a:tint val="1000"/>
                  </a:srgbClr>
                </a:solidFill>
                <a:effectLst>
                  <a:glow rad="38100">
                    <a:schemeClr val="accent1">
                      <a:alpha val="40000"/>
                    </a:schemeClr>
                  </a:glow>
                </a:effectLst>
                <a:latin typeface="Berlin Sans FB Demi" panose="020E0802020502020306" pitchFamily="34" charset="0"/>
                <a:cs typeface="Times New Roman" panose="02020603050405020304" pitchFamily="18" charset="0"/>
              </a:rPr>
              <a:t>Local et mondial : </a:t>
            </a:r>
            <a:endParaRPr lang="en-IN" sz="4800" b="1" cap="none" spc="50" dirty="0">
              <a:ln w="9525" cmpd="sng">
                <a:solidFill>
                  <a:schemeClr val="accent1"/>
                </a:solidFill>
                <a:prstDash val="solid"/>
              </a:ln>
              <a:solidFill>
                <a:srgbClr val="70AD47">
                  <a:tint val="1000"/>
                </a:srgbClr>
              </a:solidFill>
              <a:effectLst>
                <a:glow rad="38100">
                  <a:schemeClr val="accent1">
                    <a:alpha val="40000"/>
                  </a:schemeClr>
                </a:glow>
              </a:effectLst>
              <a:latin typeface="Berlin Sans FB Demi" panose="020E0802020502020306" pitchFamily="34" charset="0"/>
            </a:endParaRPr>
          </a:p>
        </p:txBody>
      </p:sp>
    </p:spTree>
    <p:extLst>
      <p:ext uri="{BB962C8B-B14F-4D97-AF65-F5344CB8AC3E}">
        <p14:creationId xmlns:p14="http://schemas.microsoft.com/office/powerpoint/2010/main" val="3085436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05BF8C6-F021-4657-A7D0-251BB3D6CC10}"/>
              </a:ext>
            </a:extLst>
          </p:cNvPr>
          <p:cNvSpPr/>
          <p:nvPr/>
        </p:nvSpPr>
        <p:spPr>
          <a:xfrm>
            <a:off x="472751" y="470263"/>
            <a:ext cx="7352524" cy="5170646"/>
          </a:xfrm>
          <a:prstGeom prst="rect">
            <a:avLst/>
          </a:prstGeom>
        </p:spPr>
        <p:style>
          <a:lnRef idx="3">
            <a:schemeClr val="lt1"/>
          </a:lnRef>
          <a:fillRef idx="1">
            <a:schemeClr val="accent5"/>
          </a:fillRef>
          <a:effectRef idx="1">
            <a:schemeClr val="accent5"/>
          </a:effectRef>
          <a:fontRef idx="minor">
            <a:schemeClr val="lt1"/>
          </a:fontRef>
        </p:style>
        <p:txBody>
          <a:bodyPr wrap="square">
            <a:spAutoFit/>
          </a:bodyPr>
          <a:lstStyle/>
          <a:p>
            <a:pPr marL="285750" indent="-285750" algn="just">
              <a:spcAft>
                <a:spcPts val="0"/>
              </a:spcAft>
              <a:buFont typeface="Wingdings" panose="05000000000000000000" pitchFamily="2" charset="2"/>
              <a:buChar char="v"/>
            </a:pPr>
            <a:r>
              <a:rPr lang="en-GB" sz="2200" dirty="0">
                <a:solidFill>
                  <a:schemeClr val="bg1"/>
                </a:solidFill>
                <a:latin typeface="Berlin Sans FB Demi" panose="020E0802020502020306" pitchFamily="34" charset="0"/>
                <a:cs typeface="Times New Roman" panose="02020603050405020304" pitchFamily="18" charset="0"/>
              </a:rPr>
              <a:t>Pour favoriser l'émergence d'une communauté mondiale, il faut une meilleure politique (154). </a:t>
            </a:r>
            <a:endParaRPr lang="en-GB" sz="22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endParaRPr>
          </a:p>
          <a:p>
            <a:pPr marL="285750" indent="-285750" algn="just">
              <a:spcAft>
                <a:spcPts val="0"/>
              </a:spcAft>
              <a:buFont typeface="Wingdings" panose="05000000000000000000" pitchFamily="2" charset="2"/>
              <a:buChar char="v"/>
            </a:pPr>
            <a:r>
              <a:rPr lang="en-GB" sz="22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Le populisme qui exploite les personnes vulnérables avec des promesses vides d'émotions pour gagner leur soutien, et le libéralisme qui sert les intérêts économiques des puissants, ne parviennent pas à créer de la place pour tout le monde (155). </a:t>
            </a:r>
          </a:p>
          <a:p>
            <a:pPr marL="285750" indent="-285750" algn="just">
              <a:spcAft>
                <a:spcPts val="0"/>
              </a:spcAft>
              <a:buFont typeface="Wingdings" panose="05000000000000000000" pitchFamily="2" charset="2"/>
              <a:buChar char="v"/>
            </a:pPr>
            <a:r>
              <a:rPr lang="en-GB" sz="2200" dirty="0">
                <a:solidFill>
                  <a:schemeClr val="bg1"/>
                </a:solidFill>
                <a:latin typeface="Berlin Sans FB Demi" panose="020E0802020502020306" pitchFamily="34" charset="0"/>
                <a:cs typeface="Times New Roman" panose="02020603050405020304" pitchFamily="18" charset="0"/>
              </a:rPr>
              <a:t> Les gens devraient avoir une vie digne grâce à leur travail. </a:t>
            </a:r>
            <a:r>
              <a:rPr lang="en-GB" sz="22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Il n'y a pas de pire pauvreté que celle qui prive du travail et de la dignité du travail (162).</a:t>
            </a:r>
          </a:p>
          <a:p>
            <a:pPr marL="285750" indent="-285750" algn="just">
              <a:spcAft>
                <a:spcPts val="0"/>
              </a:spcAft>
              <a:buFont typeface="Wingdings" panose="05000000000000000000" pitchFamily="2" charset="2"/>
              <a:buChar char="v"/>
            </a:pPr>
            <a:r>
              <a:rPr lang="en-GB" sz="22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 Il faut une </a:t>
            </a:r>
            <a:r>
              <a:rPr lang="en-GB" sz="2200" i="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organisation mondiale </a:t>
            </a:r>
            <a:r>
              <a:rPr lang="en-GB" sz="22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plus efficace </a:t>
            </a:r>
            <a:r>
              <a:rPr lang="en-GB" sz="2200" i="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pour résoudre les problèmes des </a:t>
            </a:r>
            <a:r>
              <a:rPr lang="en-GB" sz="22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peuples abandonnés (165). </a:t>
            </a:r>
          </a:p>
          <a:p>
            <a:pPr marL="285750" indent="-285750" algn="just">
              <a:spcAft>
                <a:spcPts val="0"/>
              </a:spcAft>
              <a:buFont typeface="Wingdings" panose="05000000000000000000" pitchFamily="2" charset="2"/>
              <a:buChar char="v"/>
            </a:pPr>
            <a:r>
              <a:rPr lang="en-GB" sz="22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Nous avons besoin d'une politique qui place la dignité humaine au centre </a:t>
            </a:r>
            <a:r>
              <a:rPr lang="en-GB" sz="2200" dirty="0">
                <a:solidFill>
                  <a:schemeClr val="bg1"/>
                </a:solidFill>
                <a:latin typeface="Berlin Sans FB Demi" panose="020E0802020502020306" pitchFamily="34" charset="0"/>
                <a:cs typeface="Times New Roman" panose="02020603050405020304" pitchFamily="18" charset="0"/>
              </a:rPr>
              <a:t>et qui, sur ce pilier, construise les structures sociales alternatives nécessaires (</a:t>
            </a:r>
            <a:r>
              <a:rPr lang="en-GB" sz="22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168). </a:t>
            </a:r>
            <a:endParaRPr lang="en-IN" sz="22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endParaRPr>
          </a:p>
        </p:txBody>
      </p:sp>
      <p:pic>
        <p:nvPicPr>
          <p:cNvPr id="2052" name="Picture 4" descr="https://tse2.mm.bing.net/th?id=OIP.JkbKHxe_Fn1GsSG4-4mSegHaEK&amp;pid=Api&amp;P=0">
            <a:extLst>
              <a:ext uri="{FF2B5EF4-FFF2-40B4-BE49-F238E27FC236}">
                <a16:creationId xmlns:a16="http://schemas.microsoft.com/office/drawing/2014/main" id="{47C78052-D7DF-47FC-9060-47B9957C2E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42988" y="2627532"/>
            <a:ext cx="3863504" cy="31074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4489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diamond(in)">
                                      <p:cBhvr>
                                        <p:cTn id="7" dur="2000"/>
                                        <p:tgtEl>
                                          <p:spTgt spid="205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heel(1)">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05BF8C6-F021-4657-A7D0-251BB3D6CC10}"/>
              </a:ext>
            </a:extLst>
          </p:cNvPr>
          <p:cNvSpPr/>
          <p:nvPr/>
        </p:nvSpPr>
        <p:spPr>
          <a:xfrm>
            <a:off x="244549" y="265814"/>
            <a:ext cx="7081284" cy="6001643"/>
          </a:xfrm>
          <a:prstGeom prst="rect">
            <a:avLst/>
          </a:prstGeom>
        </p:spPr>
        <p:style>
          <a:lnRef idx="3">
            <a:schemeClr val="lt1"/>
          </a:lnRef>
          <a:fillRef idx="1">
            <a:schemeClr val="accent5"/>
          </a:fillRef>
          <a:effectRef idx="1">
            <a:schemeClr val="accent5"/>
          </a:effectRef>
          <a:fontRef idx="minor">
            <a:schemeClr val="lt1"/>
          </a:fontRef>
        </p:style>
        <p:txBody>
          <a:bodyPr wrap="square">
            <a:spAutoFit/>
          </a:bodyPr>
          <a:lstStyle/>
          <a:p>
            <a:pPr marL="457200" indent="-457200" algn="just">
              <a:buFont typeface="Wingdings" pitchFamily="2" charset="2"/>
              <a:buChar char="v"/>
            </a:pPr>
            <a:r>
              <a:rPr lang="en-GB" sz="2200" b="1" dirty="0">
                <a:latin typeface="Berlin Sans FB Demi" panose="020E0802020502020306" pitchFamily="34" charset="0"/>
              </a:rPr>
              <a:t>Réforme de l'ONU : </a:t>
            </a:r>
            <a:r>
              <a:rPr lang="en-GB" sz="2200" dirty="0">
                <a:latin typeface="Berlin Sans FB Demi" panose="020E0802020502020306" pitchFamily="34" charset="0"/>
              </a:rPr>
              <a:t>Aujourd'hui, les secteurs financiers transnationaux affaiblissent le pouvoir des États. Puisque les États deviennent faibles, il faut des institutions internationales fortes et efficacement organisées (172). Il est nécessaire de </a:t>
            </a:r>
            <a:r>
              <a:rPr lang="en-GB" sz="2200" i="1" dirty="0">
                <a:latin typeface="Berlin Sans FB Demi" panose="020E0802020502020306" pitchFamily="34" charset="0"/>
              </a:rPr>
              <a:t>réformer l'ONU ainsi que les institutions économiques et financières internationales </a:t>
            </a:r>
            <a:r>
              <a:rPr lang="en-GB" sz="2200" dirty="0">
                <a:latin typeface="Berlin Sans FB Demi" panose="020E0802020502020306" pitchFamily="34" charset="0"/>
              </a:rPr>
              <a:t>(173).  </a:t>
            </a:r>
            <a:endParaRPr lang="en-IN" sz="2200" dirty="0">
              <a:latin typeface="Berlin Sans FB Demi" panose="020E0802020502020306" pitchFamily="34" charset="0"/>
            </a:endParaRPr>
          </a:p>
          <a:p>
            <a:pPr marL="457200" indent="-457200" algn="just">
              <a:buFont typeface="Wingdings" pitchFamily="2" charset="2"/>
              <a:buChar char="v"/>
            </a:pPr>
            <a:r>
              <a:rPr lang="en-GB" sz="2200" b="1" dirty="0">
                <a:latin typeface="Berlin Sans FB Demi" panose="020E0802020502020306" pitchFamily="34" charset="0"/>
              </a:rPr>
              <a:t>Charité politique : </a:t>
            </a:r>
            <a:r>
              <a:rPr lang="en-GB" sz="2200" dirty="0">
                <a:latin typeface="Berlin Sans FB Demi" panose="020E0802020502020306" pitchFamily="34" charset="0"/>
              </a:rPr>
              <a:t>La charité politique promeut la fraternité et la justice pour tous. La politique est la forme la plus élevée de la charité lorsqu'elle recherche le bien commun (180, 182). L'exercice de la charité politique signifie : changer les conditions sociales qui causent la souffrance (186), trouver des solutions efficaces à l'exclusion sociale et économique (188), mondialiser les droits de l'homme les plus fondamentaux et l'élimination de la faim (189).  </a:t>
            </a:r>
            <a:endParaRPr lang="en-IN" sz="22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endParaRPr>
          </a:p>
        </p:txBody>
      </p:sp>
      <p:pic>
        <p:nvPicPr>
          <p:cNvPr id="8194" name="Picture 2" descr="United to Reform | United to Reform">
            <a:extLst>
              <a:ext uri="{FF2B5EF4-FFF2-40B4-BE49-F238E27FC236}">
                <a16:creationId xmlns:a16="http://schemas.microsoft.com/office/drawing/2014/main" id="{C30A8BBA-71B7-237F-5843-5DE8C78E739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715" t="9669" r="5697" b="12264"/>
          <a:stretch/>
        </p:blipFill>
        <p:spPr bwMode="auto">
          <a:xfrm>
            <a:off x="7711439" y="1148080"/>
            <a:ext cx="3982721" cy="4297680"/>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3198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05BF8C6-F021-4657-A7D0-251BB3D6CC10}"/>
              </a:ext>
            </a:extLst>
          </p:cNvPr>
          <p:cNvSpPr/>
          <p:nvPr/>
        </p:nvSpPr>
        <p:spPr>
          <a:xfrm>
            <a:off x="514764" y="1127516"/>
            <a:ext cx="6904653" cy="5262979"/>
          </a:xfrm>
          <a:prstGeom prst="rect">
            <a:avLst/>
          </a:prstGeom>
        </p:spPr>
        <p:style>
          <a:lnRef idx="3">
            <a:schemeClr val="lt1"/>
          </a:lnRef>
          <a:fillRef idx="1">
            <a:schemeClr val="accent5"/>
          </a:fillRef>
          <a:effectRef idx="1">
            <a:schemeClr val="accent5"/>
          </a:effectRef>
          <a:fontRef idx="minor">
            <a:schemeClr val="lt1"/>
          </a:fontRef>
        </p:style>
        <p:txBody>
          <a:bodyPr wrap="square">
            <a:spAutoFit/>
          </a:bodyPr>
          <a:lstStyle/>
          <a:p>
            <a:pPr marL="457200" indent="-457200" algn="just">
              <a:buFont typeface="Wingdings" panose="05000000000000000000" pitchFamily="2" charset="2"/>
              <a:buChar char="v"/>
            </a:pPr>
            <a:r>
              <a:rPr lang="en-GB" sz="2200" dirty="0">
                <a:latin typeface="Berlin Sans FB Demi" panose="020E0802020502020306" pitchFamily="34" charset="0"/>
              </a:rPr>
              <a:t>Les hommes politiques doivent être prêts à écouter les opinions des autres (190-191) ; </a:t>
            </a:r>
          </a:p>
          <a:p>
            <a:pPr marL="457200" indent="-457200" algn="just">
              <a:buFont typeface="Wingdings" panose="05000000000000000000" pitchFamily="2" charset="2"/>
              <a:buChar char="v"/>
            </a:pPr>
            <a:r>
              <a:rPr lang="en-GB" sz="2200" dirty="0">
                <a:latin typeface="Berlin Sans FB Demi" panose="020E0802020502020306" pitchFamily="34" charset="0"/>
              </a:rPr>
              <a:t>Ils doivent pratiquer l'amour dans leurs relations interpersonnelles quotidiennes (193) ; </a:t>
            </a:r>
          </a:p>
          <a:p>
            <a:pPr marL="457200" indent="-457200" algn="just">
              <a:buFont typeface="Wingdings" panose="05000000000000000000" pitchFamily="2" charset="2"/>
              <a:buChar char="v"/>
            </a:pPr>
            <a:r>
              <a:rPr lang="en-GB" sz="2200" dirty="0">
                <a:latin typeface="Berlin Sans FB Demi" panose="020E0802020502020306" pitchFamily="34" charset="0"/>
              </a:rPr>
              <a:t>Ils doivent exprimer leur amour tendre aux plus petits, aux plus faibles, aux plus pauvres (194). </a:t>
            </a:r>
          </a:p>
          <a:p>
            <a:pPr marL="457200" indent="-457200" algn="just">
              <a:buFont typeface="Wingdings" panose="05000000000000000000" pitchFamily="2" charset="2"/>
              <a:buChar char="v"/>
            </a:pPr>
            <a:r>
              <a:rPr lang="en-GB" sz="2200" dirty="0">
                <a:latin typeface="Berlin Sans FB Demi" panose="020E0802020502020306" pitchFamily="34" charset="0"/>
              </a:rPr>
              <a:t>La bonne politique combine l'amour, l'espoir et la bonté qui sont présents dans les cœurs humains (196). </a:t>
            </a:r>
          </a:p>
          <a:p>
            <a:pPr marL="457200" indent="-457200" algn="just">
              <a:buFont typeface="Wingdings" panose="05000000000000000000" pitchFamily="2" charset="2"/>
              <a:buChar char="v"/>
            </a:pPr>
            <a:r>
              <a:rPr lang="en-GB" sz="2200" dirty="0">
                <a:latin typeface="Berlin Sans FB Demi" panose="020E0802020502020306" pitchFamily="34" charset="0"/>
              </a:rPr>
              <a:t>Ils ne devraient pas se poser les questions suivantes : "Combien de personnes ont voté pour moi ?", "Combien de personnes ont une image positive de moi ?", mais plutôt : "Combien d'amour ai-je mis dans mon travail ?". "Qu'ai-je fait pour le progrès de notre peuple ?" </a:t>
            </a:r>
            <a:endParaRPr lang="en-IN" sz="22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endParaRPr>
          </a:p>
        </p:txBody>
      </p:sp>
      <p:pic>
        <p:nvPicPr>
          <p:cNvPr id="9218" name="Picture 2" descr="Political Science Images - Free Download on Freepik">
            <a:extLst>
              <a:ext uri="{FF2B5EF4-FFF2-40B4-BE49-F238E27FC236}">
                <a16:creationId xmlns:a16="http://schemas.microsoft.com/office/drawing/2014/main" id="{97964F6C-4980-9BD9-42C0-95A6DB18214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4984"/>
          <a:stretch/>
        </p:blipFill>
        <p:spPr bwMode="auto">
          <a:xfrm>
            <a:off x="7777679" y="1337763"/>
            <a:ext cx="3980837" cy="484248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2F22F566-54E6-4349-B44F-C14985219089}"/>
              </a:ext>
            </a:extLst>
          </p:cNvPr>
          <p:cNvSpPr/>
          <p:nvPr/>
        </p:nvSpPr>
        <p:spPr>
          <a:xfrm>
            <a:off x="2013857" y="98173"/>
            <a:ext cx="7323183" cy="55399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lIns="91440" tIns="45720" rIns="91440" bIns="45720">
            <a:spAutoFit/>
          </a:bodyPr>
          <a:lstStyle/>
          <a:p>
            <a:pPr algn="ctr"/>
            <a:r>
              <a:rPr lang="en-GB" sz="3000" b="1" spc="50" dirty="0">
                <a:ln w="9525" cmpd="sng">
                  <a:solidFill>
                    <a:schemeClr val="accent1"/>
                  </a:solidFill>
                  <a:prstDash val="solid"/>
                </a:ln>
                <a:solidFill>
                  <a:srgbClr val="70AD47">
                    <a:tint val="1000"/>
                  </a:srgbClr>
                </a:solidFill>
                <a:effectLst>
                  <a:glow rad="38100">
                    <a:schemeClr val="accent1">
                      <a:alpha val="40000"/>
                    </a:schemeClr>
                  </a:glow>
                </a:effectLst>
                <a:latin typeface="Berlin Sans FB Demi" panose="020E0802020502020306" pitchFamily="34" charset="0"/>
              </a:rPr>
              <a:t>Devoirs des hommes politiques : </a:t>
            </a:r>
            <a:endParaRPr lang="en-IN" sz="3000" b="1" spc="50" dirty="0">
              <a:ln w="9525" cmpd="sng">
                <a:solidFill>
                  <a:schemeClr val="accent1"/>
                </a:solidFill>
                <a:prstDash val="solid"/>
              </a:ln>
              <a:solidFill>
                <a:srgbClr val="70AD47">
                  <a:tint val="1000"/>
                </a:srgbClr>
              </a:solidFill>
              <a:effectLst>
                <a:glow rad="38100">
                  <a:schemeClr val="accent1">
                    <a:alpha val="40000"/>
                  </a:schemeClr>
                </a:glow>
              </a:effectLst>
              <a:latin typeface="Berlin Sans FB Demi" panose="020E0802020502020306" pitchFamily="34" charset="0"/>
            </a:endParaRPr>
          </a:p>
        </p:txBody>
      </p:sp>
    </p:spTree>
    <p:extLst>
      <p:ext uri="{BB962C8B-B14F-4D97-AF65-F5344CB8AC3E}">
        <p14:creationId xmlns:p14="http://schemas.microsoft.com/office/powerpoint/2010/main" val="4250342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37C0193-8C1F-4112-9101-F3BFE1052C19}"/>
              </a:ext>
            </a:extLst>
          </p:cNvPr>
          <p:cNvSpPr/>
          <p:nvPr/>
        </p:nvSpPr>
        <p:spPr>
          <a:xfrm>
            <a:off x="305215" y="2015633"/>
            <a:ext cx="6949025" cy="393954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marL="342900" indent="-342900" algn="just">
              <a:spcAft>
                <a:spcPts val="0"/>
              </a:spcAft>
              <a:buFont typeface="Wingdings" panose="05000000000000000000" pitchFamily="2" charset="2"/>
              <a:buChar char="v"/>
            </a:pPr>
            <a:r>
              <a:rPr lang="en-GB" sz="2500" b="1" dirty="0">
                <a:latin typeface="Berlin Sans FB Demi" panose="020E0802020502020306" pitchFamily="34" charset="0"/>
              </a:rPr>
              <a:t>Pour nous rencontrer et nous aider mutuellement, nous devons dialoguer. </a:t>
            </a:r>
            <a:r>
              <a:rPr lang="en-GB" sz="2500" b="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Dialoguer signifie s'approcher, parler, écouter, regarder, apprendre à se connaître et à se comprendre, et trouver un terrain d'entente (198). </a:t>
            </a:r>
          </a:p>
          <a:p>
            <a:pPr marL="342900" indent="-342900" algn="just">
              <a:buFont typeface="Wingdings" panose="05000000000000000000" pitchFamily="2" charset="2"/>
              <a:buChar char="v"/>
            </a:pPr>
            <a:r>
              <a:rPr lang="en-GB" sz="2500" b="1" dirty="0">
                <a:latin typeface="Berlin Sans FB Demi" panose="020E0802020502020306" pitchFamily="34" charset="0"/>
              </a:rPr>
              <a:t>L'absence de dialogue signifie que les gens ne se préoccupent pas du bien commun, mais qu'ils sont intéressés par leur pouvoir ou par l'imposition de leurs propres idées (202). </a:t>
            </a:r>
            <a:endParaRPr lang="en-IN" sz="2500" b="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id="{54F2C763-F7EA-4E07-BB71-3FB6F5C2364A}"/>
              </a:ext>
            </a:extLst>
          </p:cNvPr>
          <p:cNvSpPr/>
          <p:nvPr/>
        </p:nvSpPr>
        <p:spPr>
          <a:xfrm>
            <a:off x="1240971" y="518359"/>
            <a:ext cx="8762509" cy="1077218"/>
          </a:xfrm>
          <a:prstGeom prst="rect">
            <a:avLst/>
          </a:prstGeom>
        </p:spPr>
        <p:style>
          <a:lnRef idx="2">
            <a:schemeClr val="dk1"/>
          </a:lnRef>
          <a:fillRef idx="1">
            <a:schemeClr val="lt1"/>
          </a:fillRef>
          <a:effectRef idx="0">
            <a:schemeClr val="dk1"/>
          </a:effectRef>
          <a:fontRef idx="minor">
            <a:schemeClr val="dk1"/>
          </a:fontRef>
        </p:style>
        <p:txBody>
          <a:bodyPr wrap="square" lIns="91440" tIns="45720" rIns="91440" bIns="45720">
            <a:spAutoFit/>
          </a:bodyPr>
          <a:lstStyle/>
          <a:p>
            <a:pPr algn="ctr"/>
            <a:r>
              <a:rPr lang="en-GB" sz="3200" b="1" cap="none" spc="0" dirty="0">
                <a:ln w="22225">
                  <a:solidFill>
                    <a:schemeClr val="accent2"/>
                  </a:solidFill>
                  <a:prstDash val="solid"/>
                </a:ln>
                <a:solidFill>
                  <a:schemeClr val="accent2">
                    <a:lumMod val="40000"/>
                    <a:lumOff val="60000"/>
                  </a:schemeClr>
                </a:solidFill>
                <a:effectLst/>
                <a:latin typeface="Berlin Sans FB Demi" panose="020E0802020502020306" pitchFamily="34" charset="0"/>
                <a:ea typeface="Calibri" panose="020F0502020204030204" pitchFamily="34" charset="0"/>
                <a:cs typeface="Times New Roman" panose="02020603050405020304" pitchFamily="18" charset="0"/>
              </a:rPr>
              <a:t>CHAPITRE 6</a:t>
            </a:r>
          </a:p>
          <a:p>
            <a:pPr algn="ctr"/>
            <a:r>
              <a:rPr lang="en-GB" sz="3200" b="1" cap="none" spc="0" dirty="0">
                <a:ln w="22225">
                  <a:solidFill>
                    <a:schemeClr val="accent2"/>
                  </a:solidFill>
                  <a:prstDash val="solid"/>
                </a:ln>
                <a:solidFill>
                  <a:schemeClr val="accent2">
                    <a:lumMod val="40000"/>
                    <a:lumOff val="60000"/>
                  </a:schemeClr>
                </a:solidFill>
                <a:effectLst/>
                <a:latin typeface="Berlin Sans FB Demi" panose="020E0802020502020306" pitchFamily="34" charset="0"/>
                <a:ea typeface="Calibri" panose="020F0502020204030204" pitchFamily="34" charset="0"/>
                <a:cs typeface="Times New Roman" panose="02020603050405020304" pitchFamily="18" charset="0"/>
              </a:rPr>
              <a:t>LE DIALOGUE ET L'AMITIÉ DANS LA SOCIÉTÉ</a:t>
            </a:r>
            <a:endParaRPr lang="en-IN" sz="3200" b="1" cap="none" spc="0" dirty="0">
              <a:ln w="22225">
                <a:solidFill>
                  <a:schemeClr val="accent2"/>
                </a:solidFill>
                <a:prstDash val="solid"/>
              </a:ln>
              <a:solidFill>
                <a:schemeClr val="accent2">
                  <a:lumMod val="40000"/>
                  <a:lumOff val="60000"/>
                </a:schemeClr>
              </a:solidFill>
              <a:effectLst/>
              <a:latin typeface="Berlin Sans FB Demi" panose="020E0802020502020306" pitchFamily="34" charset="0"/>
            </a:endParaRPr>
          </a:p>
        </p:txBody>
      </p:sp>
      <p:pic>
        <p:nvPicPr>
          <p:cNvPr id="6146" name="Picture 2" descr="https://tse2.mm.bing.net/th?id=OIP.HlksAF9-8SEXkyRPfdbfOAHaEt&amp;pid=Api&amp;P=0">
            <a:extLst>
              <a:ext uri="{FF2B5EF4-FFF2-40B4-BE49-F238E27FC236}">
                <a16:creationId xmlns:a16="http://schemas.microsoft.com/office/drawing/2014/main" id="{F40470E4-EA6B-4856-9226-7160712689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9039" y="2763355"/>
            <a:ext cx="4155025" cy="290576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9443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50" fill="hold"/>
                                        <p:tgtEl>
                                          <p:spTgt spid="6"/>
                                        </p:tgtEl>
                                        <p:attrNameLst>
                                          <p:attrName>ppt_x</p:attrName>
                                        </p:attrNameLst>
                                      </p:cBhvr>
                                      <p:tavLst>
                                        <p:tav tm="0">
                                          <p:val>
                                            <p:strVal val="#ppt_x"/>
                                          </p:val>
                                        </p:tav>
                                        <p:tav tm="100000">
                                          <p:val>
                                            <p:strVal val="#ppt_x"/>
                                          </p:val>
                                        </p:tav>
                                      </p:tavLst>
                                    </p:anim>
                                    <p:anim calcmode="lin" valueType="num">
                                      <p:cBhvr additive="base">
                                        <p:cTn id="8" dur="25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down)">
                                      <p:cBhvr>
                                        <p:cTn id="13" dur="25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nodeType="clickEffect">
                                  <p:stCondLst>
                                    <p:cond delay="0"/>
                                  </p:stCondLst>
                                  <p:childTnLst>
                                    <p:set>
                                      <p:cBhvr>
                                        <p:cTn id="17" dur="1" fill="hold">
                                          <p:stCondLst>
                                            <p:cond delay="0"/>
                                          </p:stCondLst>
                                        </p:cTn>
                                        <p:tgtEl>
                                          <p:spTgt spid="6146"/>
                                        </p:tgtEl>
                                        <p:attrNameLst>
                                          <p:attrName>style.visibility</p:attrName>
                                        </p:attrNameLst>
                                      </p:cBhvr>
                                      <p:to>
                                        <p:strVal val="visible"/>
                                      </p:to>
                                    </p:set>
                                    <p:animEffect transition="in" filter="circle(in)">
                                      <p:cBhvr>
                                        <p:cTn id="18" dur="20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B5C3023-571F-FA81-7C82-FC64FCF893BC}"/>
              </a:ext>
            </a:extLst>
          </p:cNvPr>
          <p:cNvSpPr txBox="1"/>
          <p:nvPr/>
        </p:nvSpPr>
        <p:spPr>
          <a:xfrm>
            <a:off x="446314" y="1632856"/>
            <a:ext cx="7153366" cy="4524315"/>
          </a:xfrm>
          <a:prstGeom prst="rect">
            <a:avLst/>
          </a:prstGeom>
        </p:spPr>
        <p:style>
          <a:lnRef idx="3">
            <a:schemeClr val="lt1"/>
          </a:lnRef>
          <a:fillRef idx="1">
            <a:schemeClr val="accent6"/>
          </a:fillRef>
          <a:effectRef idx="1">
            <a:schemeClr val="accent6"/>
          </a:effectRef>
          <a:fontRef idx="minor">
            <a:schemeClr val="lt1"/>
          </a:fontRef>
        </p:style>
        <p:txBody>
          <a:bodyPr wrap="square">
            <a:spAutoFit/>
          </a:bodyPr>
          <a:lstStyle/>
          <a:p>
            <a:pPr marL="342900" lvl="0" indent="-342900" algn="just">
              <a:buFont typeface="Wingdings" panose="05000000000000000000" pitchFamily="2" charset="2"/>
              <a:buChar char="v"/>
            </a:pPr>
            <a:r>
              <a:rPr lang="en-GB" sz="2400" b="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La capacité à respecter le point de vue de l'autre (203).</a:t>
            </a:r>
            <a:endParaRPr lang="en-IN" sz="2400" b="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endParaRPr>
          </a:p>
          <a:p>
            <a:pPr marL="342900" lvl="0" indent="-342900" algn="just">
              <a:buFont typeface="Wingdings" panose="05000000000000000000" pitchFamily="2" charset="2"/>
              <a:buChar char="v"/>
            </a:pPr>
            <a:r>
              <a:rPr lang="en-GB" sz="2400" b="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Perspective interdisciplinaire pour s'ouvrir aux points de vue des autres (204).</a:t>
            </a:r>
            <a:endParaRPr lang="en-IN" sz="2400" b="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endParaRPr>
          </a:p>
          <a:p>
            <a:pPr marL="342900" lvl="0" indent="-342900" algn="just">
              <a:buFont typeface="Wingdings" panose="05000000000000000000" pitchFamily="2" charset="2"/>
              <a:buChar char="v"/>
            </a:pPr>
            <a:r>
              <a:rPr lang="en-GB" sz="2400" b="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Les médias basés sur Internet doivent contribuer à la recherche de toute la vérité et ne pas faire ressortir les faiblesses et le pire des gens (205).</a:t>
            </a:r>
            <a:endParaRPr lang="en-IN" sz="2400" b="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endParaRPr>
          </a:p>
          <a:p>
            <a:pPr marL="342900" lvl="0" indent="-342900" algn="just">
              <a:buFont typeface="Wingdings" panose="05000000000000000000" pitchFamily="2" charset="2"/>
              <a:buChar char="v"/>
            </a:pPr>
            <a:r>
              <a:rPr lang="en-GB" sz="2400" b="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Recherche de la vérité fondée sur les principes universellement valables et les droits fondamentaux (206).</a:t>
            </a:r>
            <a:endParaRPr lang="en-IN" sz="2400" b="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endParaRPr>
          </a:p>
          <a:p>
            <a:pPr marL="342900" lvl="0" indent="-342900" algn="just">
              <a:buFont typeface="Wingdings" panose="05000000000000000000" pitchFamily="2" charset="2"/>
              <a:buChar char="v"/>
            </a:pPr>
            <a:r>
              <a:rPr lang="en-GB" sz="2400" b="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Le respect de la dignité humaine en toutes circonstances (213). </a:t>
            </a:r>
            <a:endParaRPr lang="en-IN" sz="2400" dirty="0">
              <a:solidFill>
                <a:schemeClr val="bg1"/>
              </a:solidFill>
              <a:effectLst/>
              <a:latin typeface="Berlin Sans FB Demi" panose="020E0802020502020306" pitchFamily="34" charset="0"/>
              <a:ea typeface="Calibri" panose="020F0502020204030204" pitchFamily="34" charset="0"/>
              <a:cs typeface="Times New Roman" panose="02020603050405020304" pitchFamily="18" charset="0"/>
            </a:endParaRPr>
          </a:p>
        </p:txBody>
      </p:sp>
      <p:pic>
        <p:nvPicPr>
          <p:cNvPr id="10242" name="Picture 2" descr="The Search for Truth - The Inner Journey">
            <a:extLst>
              <a:ext uri="{FF2B5EF4-FFF2-40B4-BE49-F238E27FC236}">
                <a16:creationId xmlns:a16="http://schemas.microsoft.com/office/drawing/2014/main" id="{163E89D4-1C01-BD9D-4B55-CC62A6FB06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47354" y="1902460"/>
            <a:ext cx="4093534" cy="33782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1DB11F2B-C2CF-4CB4-9E4E-54DDCB79EBEB}"/>
              </a:ext>
            </a:extLst>
          </p:cNvPr>
          <p:cNvSpPr/>
          <p:nvPr/>
        </p:nvSpPr>
        <p:spPr>
          <a:xfrm>
            <a:off x="1197429" y="229810"/>
            <a:ext cx="9236891" cy="1087361"/>
          </a:xfrm>
          <a:prstGeom prst="rect">
            <a:avLst/>
          </a:prstGeom>
        </p:spPr>
        <p:style>
          <a:lnRef idx="3">
            <a:schemeClr val="lt1"/>
          </a:lnRef>
          <a:fillRef idx="1">
            <a:schemeClr val="accent1"/>
          </a:fillRef>
          <a:effectRef idx="1">
            <a:schemeClr val="accent1"/>
          </a:effectRef>
          <a:fontRef idx="minor">
            <a:schemeClr val="lt1"/>
          </a:fontRef>
        </p:style>
        <p:txBody>
          <a:bodyPr wrap="square" lIns="91440" tIns="45720" rIns="91440" bIns="45720">
            <a:spAutoFit/>
          </a:bodyPr>
          <a:lstStyle/>
          <a:p>
            <a:pPr algn="ctr"/>
            <a:r>
              <a:rPr lang="en-GB" sz="3200" dirty="0">
                <a:ln w="0"/>
                <a:effectLst>
                  <a:outerShdw blurRad="38100" dist="19050" dir="2700000" algn="tl" rotWithShape="0">
                    <a:schemeClr val="dk1">
                      <a:alpha val="40000"/>
                    </a:schemeClr>
                  </a:outerShdw>
                </a:effectLst>
                <a:latin typeface="Berlin Sans FB Demi" panose="020E0802020502020306" pitchFamily="34" charset="0"/>
                <a:ea typeface="Calibri" panose="020F0502020204030204" pitchFamily="34" charset="0"/>
                <a:cs typeface="Times New Roman" panose="02020603050405020304" pitchFamily="18" charset="0"/>
              </a:rPr>
              <a:t>Pour qu'un dialogue social soit authentique, il faut qu'il existe : </a:t>
            </a:r>
            <a:endParaRPr lang="en-IN" sz="3200" dirty="0">
              <a:ln w="0"/>
              <a:effectLst>
                <a:outerShdw blurRad="38100" dist="19050" dir="2700000" algn="tl" rotWithShape="0">
                  <a:schemeClr val="dk1">
                    <a:alpha val="40000"/>
                  </a:schemeClr>
                </a:outerShdw>
              </a:effectLst>
              <a:latin typeface="Berlin Sans FB Demi" panose="020E0802020502020306" pitchFamily="34" charset="0"/>
            </a:endParaRPr>
          </a:p>
        </p:txBody>
      </p:sp>
    </p:spTree>
    <p:extLst>
      <p:ext uri="{BB962C8B-B14F-4D97-AF65-F5344CB8AC3E}">
        <p14:creationId xmlns:p14="http://schemas.microsoft.com/office/powerpoint/2010/main" val="33714776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s://tse1.mm.bing.net/th?id=OIP.hSlAIO5MrT8C0QErtoUthAHaC4&amp;pid=Api&amp;P=0">
            <a:extLst>
              <a:ext uri="{FF2B5EF4-FFF2-40B4-BE49-F238E27FC236}">
                <a16:creationId xmlns:a16="http://schemas.microsoft.com/office/drawing/2014/main" id="{1638225D-B59E-4CD6-952F-2867BEEDEC4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607" r="31139"/>
          <a:stretch/>
        </p:blipFill>
        <p:spPr bwMode="auto">
          <a:xfrm>
            <a:off x="535959" y="1554480"/>
            <a:ext cx="3609321" cy="422731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4" name="Rectangle 3">
            <a:extLst>
              <a:ext uri="{FF2B5EF4-FFF2-40B4-BE49-F238E27FC236}">
                <a16:creationId xmlns:a16="http://schemas.microsoft.com/office/drawing/2014/main" id="{4E6E4BC4-AF93-4341-96FA-08CF3BC6BB16}"/>
              </a:ext>
            </a:extLst>
          </p:cNvPr>
          <p:cNvSpPr/>
          <p:nvPr/>
        </p:nvSpPr>
        <p:spPr>
          <a:xfrm>
            <a:off x="4474029" y="1360714"/>
            <a:ext cx="7182013" cy="4882762"/>
          </a:xfrm>
          <a:prstGeom prst="rect">
            <a:avLst/>
          </a:prstGeom>
        </p:spPr>
        <p:style>
          <a:lnRef idx="3">
            <a:schemeClr val="lt1"/>
          </a:lnRef>
          <a:fillRef idx="1">
            <a:schemeClr val="accent3"/>
          </a:fillRef>
          <a:effectRef idx="1">
            <a:schemeClr val="accent3"/>
          </a:effectRef>
          <a:fontRef idx="minor">
            <a:schemeClr val="lt1"/>
          </a:fontRef>
        </p:style>
        <p:txBody>
          <a:bodyPr wrap="square">
            <a:spAutoFit/>
          </a:bodyPr>
          <a:lstStyle/>
          <a:p>
            <a:pPr algn="just"/>
            <a:r>
              <a:rPr lang="en-GB" sz="2400" b="1" dirty="0">
                <a:latin typeface="Berlin Sans FB Demi" panose="020E0802020502020306" pitchFamily="34" charset="0"/>
              </a:rPr>
              <a:t>Il doit y avoir une </a:t>
            </a:r>
            <a:r>
              <a:rPr lang="en-GB" sz="2400" b="1" i="1" dirty="0">
                <a:latin typeface="Berlin Sans FB Demi" panose="020E0802020502020306" pitchFamily="34" charset="0"/>
              </a:rPr>
              <a:t>société polyédrique </a:t>
            </a:r>
            <a:r>
              <a:rPr lang="en-GB" sz="2400" b="1" dirty="0">
                <a:latin typeface="Berlin Sans FB Demi" panose="020E0802020502020306" pitchFamily="34" charset="0"/>
              </a:rPr>
              <a:t>à multiples facettes où les différences coexistent même en cas de désaccords et de réserves.  (215).</a:t>
            </a:r>
          </a:p>
          <a:p>
            <a:pPr algn="just"/>
            <a:r>
              <a:rPr lang="en-GB" sz="2400" b="1" dirty="0">
                <a:latin typeface="Berlin Sans FB Demi" panose="020E0802020502020306" pitchFamily="34" charset="0"/>
              </a:rPr>
              <a:t>La culture est profondément ancrée dans la population. Les désirs, les intérêts et, en fin de compte, la manière dont les gens vivent leur vie sont exprimés dans la culture (216). </a:t>
            </a:r>
            <a:endParaRPr lang="en-IN" sz="2400" b="1" dirty="0">
              <a:latin typeface="Berlin Sans FB Demi" panose="020E0802020502020306" pitchFamily="34" charset="0"/>
            </a:endParaRPr>
          </a:p>
          <a:p>
            <a:pPr algn="just"/>
            <a:r>
              <a:rPr lang="en-GB" sz="2400" b="1" dirty="0">
                <a:latin typeface="Berlin Sans FB Demi" panose="020E0802020502020306" pitchFamily="34" charset="0"/>
              </a:rPr>
              <a:t>Le </a:t>
            </a:r>
            <a:r>
              <a:rPr lang="en-GB" sz="2400" b="1" i="1" dirty="0">
                <a:latin typeface="Berlin Sans FB Demi" panose="020E0802020502020306" pitchFamily="34" charset="0"/>
              </a:rPr>
              <a:t>pacte social </a:t>
            </a:r>
            <a:r>
              <a:rPr lang="en-GB" sz="2400" b="1" dirty="0">
                <a:latin typeface="Berlin Sans FB Demi" panose="020E0802020502020306" pitchFamily="34" charset="0"/>
              </a:rPr>
              <a:t>(218) et le </a:t>
            </a:r>
            <a:r>
              <a:rPr lang="en-GB" sz="2400" b="1" i="1" dirty="0">
                <a:latin typeface="Berlin Sans FB Demi" panose="020E0802020502020306" pitchFamily="34" charset="0"/>
              </a:rPr>
              <a:t>pacte culturel </a:t>
            </a:r>
            <a:r>
              <a:rPr lang="en-GB" sz="2400" b="1" dirty="0">
                <a:latin typeface="Berlin Sans FB Demi" panose="020E0802020502020306" pitchFamily="34" charset="0"/>
              </a:rPr>
              <a:t>promeuvent le respect de la diversité (219-220). </a:t>
            </a:r>
            <a:endParaRPr lang="en-IN" sz="2400" b="1" dirty="0">
              <a:latin typeface="Berlin Sans FB Demi" panose="020E0802020502020306" pitchFamily="34" charset="0"/>
            </a:endParaRPr>
          </a:p>
          <a:p>
            <a:pPr algn="just"/>
            <a:r>
              <a:rPr lang="en-GB" sz="2400" b="1" dirty="0">
                <a:latin typeface="Berlin Sans FB Demi" panose="020E0802020502020306" pitchFamily="34" charset="0"/>
              </a:rPr>
              <a:t>Nous devons cultiver la gentillesse (222) qui, à son tour, peut transformer les modes de vie, les relations et les façons de discuter et de comparer les idées (224). </a:t>
            </a:r>
            <a:endParaRPr lang="en-IN" sz="2000" dirty="0">
              <a:latin typeface="Berlin Sans FB Demi" panose="020E0802020502020306" pitchFamily="34" charset="0"/>
            </a:endParaRPr>
          </a:p>
        </p:txBody>
      </p:sp>
      <p:sp>
        <p:nvSpPr>
          <p:cNvPr id="2" name="Rectangle 1">
            <a:extLst>
              <a:ext uri="{FF2B5EF4-FFF2-40B4-BE49-F238E27FC236}">
                <a16:creationId xmlns:a16="http://schemas.microsoft.com/office/drawing/2014/main" id="{BCF35902-BEDA-413B-BB99-7447DA1B6F93}"/>
              </a:ext>
            </a:extLst>
          </p:cNvPr>
          <p:cNvSpPr/>
          <p:nvPr/>
        </p:nvSpPr>
        <p:spPr>
          <a:xfrm>
            <a:off x="979714" y="250123"/>
            <a:ext cx="9206545" cy="7078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spAutoFit/>
          </a:bodyPr>
          <a:lstStyle/>
          <a:p>
            <a:pPr algn="ctr"/>
            <a:r>
              <a:rPr lang="en-GB" sz="4000" b="1" cap="none" spc="50" dirty="0">
                <a:ln w="9525" cmpd="sng">
                  <a:solidFill>
                    <a:schemeClr val="accent1"/>
                  </a:solidFill>
                  <a:prstDash val="solid"/>
                </a:ln>
                <a:solidFill>
                  <a:srgbClr val="70AD47">
                    <a:tint val="1000"/>
                  </a:srgbClr>
                </a:solidFill>
                <a:effectLst>
                  <a:glow rad="38100">
                    <a:schemeClr val="accent1">
                      <a:alpha val="40000"/>
                    </a:schemeClr>
                  </a:glow>
                </a:effectLst>
                <a:latin typeface="Berlin Sans FB Demi" panose="020E0802020502020306" pitchFamily="34" charset="0"/>
              </a:rPr>
              <a:t>Rencontre pour une nouvelle culture :</a:t>
            </a:r>
            <a:endParaRPr lang="en-IN" sz="4000" b="1" cap="none" spc="50" dirty="0">
              <a:ln w="9525" cmpd="sng">
                <a:solidFill>
                  <a:schemeClr val="accent1"/>
                </a:solidFill>
                <a:prstDash val="solid"/>
              </a:ln>
              <a:solidFill>
                <a:srgbClr val="70AD47">
                  <a:tint val="1000"/>
                </a:srgbClr>
              </a:solidFill>
              <a:effectLst>
                <a:glow rad="38100">
                  <a:schemeClr val="accent1">
                    <a:alpha val="40000"/>
                  </a:schemeClr>
                </a:glow>
              </a:effectLst>
              <a:latin typeface="Berlin Sans FB Demi" panose="020E0802020502020306" pitchFamily="34" charset="0"/>
            </a:endParaRPr>
          </a:p>
        </p:txBody>
      </p:sp>
    </p:spTree>
    <p:extLst>
      <p:ext uri="{BB962C8B-B14F-4D97-AF65-F5344CB8AC3E}">
        <p14:creationId xmlns:p14="http://schemas.microsoft.com/office/powerpoint/2010/main" val="3218978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circle(in)">
                                      <p:cBhvr>
                                        <p:cTn id="7" dur="2000"/>
                                        <p:tgtEl>
                                          <p:spTgt spid="409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2355084-3DD7-4EC1-86F3-F60706BB33A2}"/>
              </a:ext>
            </a:extLst>
          </p:cNvPr>
          <p:cNvSpPr/>
          <p:nvPr/>
        </p:nvSpPr>
        <p:spPr>
          <a:xfrm>
            <a:off x="355600" y="1358929"/>
            <a:ext cx="7310474" cy="5078313"/>
          </a:xfrm>
          <a:prstGeom prst="rect">
            <a:avLst/>
          </a:prstGeom>
        </p:spPr>
        <p:style>
          <a:lnRef idx="3">
            <a:schemeClr val="lt1"/>
          </a:lnRef>
          <a:fillRef idx="1">
            <a:schemeClr val="accent5"/>
          </a:fillRef>
          <a:effectRef idx="1">
            <a:schemeClr val="accent5"/>
          </a:effectRef>
          <a:fontRef idx="minor">
            <a:schemeClr val="lt1"/>
          </a:fontRef>
        </p:style>
        <p:txBody>
          <a:bodyPr wrap="square">
            <a:spAutoFit/>
          </a:bodyPr>
          <a:lstStyle/>
          <a:p>
            <a:pPr marL="342900" indent="-342900" algn="just">
              <a:spcAft>
                <a:spcPts val="0"/>
              </a:spcAft>
              <a:buFont typeface="Wingdings" pitchFamily="2" charset="2"/>
              <a:buChar char="v"/>
            </a:pPr>
            <a:r>
              <a:rPr lang="en-GB" sz="2500" b="1" dirty="0">
                <a:solidFill>
                  <a:schemeClr val="bg1"/>
                </a:solidFill>
                <a:latin typeface="Berlin Sans FB Demi" panose="020E0802020502020306" pitchFamily="34" charset="0"/>
              </a:rPr>
              <a:t>Partout dans le monde, il y a un besoin de paix et d'artisans de la paix (225). </a:t>
            </a:r>
            <a:endParaRPr lang="en-GB" sz="2500" b="1" i="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endParaRPr>
          </a:p>
          <a:p>
            <a:pPr marL="342900" indent="-342900" algn="just">
              <a:spcAft>
                <a:spcPts val="0"/>
              </a:spcAft>
              <a:buFont typeface="Wingdings" pitchFamily="2" charset="2"/>
              <a:buChar char="v"/>
            </a:pPr>
            <a:r>
              <a:rPr lang="en-GB" sz="2500" i="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La rencontre renouvelée de </a:t>
            </a:r>
            <a:r>
              <a:rPr lang="en-GB" sz="25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ceux qui ont été ennemis s'efforce de réaliser une nouvelle synthèse pour le bien de tous (226). </a:t>
            </a:r>
          </a:p>
          <a:p>
            <a:pPr marL="342900" indent="-342900" algn="just">
              <a:spcAft>
                <a:spcPts val="0"/>
              </a:spcAft>
              <a:buFont typeface="Wingdings" pitchFamily="2" charset="2"/>
              <a:buChar char="v"/>
            </a:pPr>
            <a:r>
              <a:rPr lang="en-GB" sz="2500" i="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La vérité, la justice et la miséricorde sont inséparables pour construire la paix</a:t>
            </a:r>
            <a:r>
              <a:rPr lang="en-GB" sz="25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(227). </a:t>
            </a:r>
          </a:p>
          <a:p>
            <a:pPr marL="342900" indent="-342900" algn="just">
              <a:spcAft>
                <a:spcPts val="0"/>
              </a:spcAft>
              <a:buFont typeface="Wingdings" pitchFamily="2" charset="2"/>
              <a:buChar char="v"/>
            </a:pPr>
            <a:r>
              <a:rPr lang="en-GB" sz="25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Les évêques d'Afrique du Sud ont souligné que la véritable réconciliation se fait de manière proactive (229). </a:t>
            </a:r>
          </a:p>
          <a:p>
            <a:pPr marL="342900" indent="-342900" algn="just">
              <a:spcAft>
                <a:spcPts val="0"/>
              </a:spcAft>
              <a:buFont typeface="Wingdings" pitchFamily="2" charset="2"/>
              <a:buChar char="v"/>
            </a:pPr>
            <a:r>
              <a:rPr lang="en-GB" sz="25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L'inégalité et le manque de développement humain intégral rendent la paix impossible (235). </a:t>
            </a:r>
            <a:endParaRPr lang="en-IN" sz="25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id="{698176F0-3596-4BDA-9CCA-AD27E95B823A}"/>
              </a:ext>
            </a:extLst>
          </p:cNvPr>
          <p:cNvSpPr/>
          <p:nvPr/>
        </p:nvSpPr>
        <p:spPr>
          <a:xfrm>
            <a:off x="2976233" y="219303"/>
            <a:ext cx="6995081" cy="83099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spAutoFit/>
          </a:bodyPr>
          <a:lstStyle/>
          <a:p>
            <a:pPr algn="ctr"/>
            <a:r>
              <a:rPr lang="en-GB" sz="2400" dirty="0">
                <a:ln w="0"/>
                <a:solidFill>
                  <a:schemeClr val="bg1"/>
                </a:solidFill>
                <a:effectLst>
                  <a:outerShdw blurRad="38100" dist="19050" dir="2700000" algn="tl" rotWithShape="0">
                    <a:schemeClr val="dk1">
                      <a:alpha val="40000"/>
                    </a:schemeClr>
                  </a:outerShdw>
                </a:effectLst>
                <a:latin typeface="Berlin Sans FB Demi" panose="020E0802020502020306" pitchFamily="34" charset="0"/>
                <a:ea typeface="Calibri" panose="020F0502020204030204" pitchFamily="34" charset="0"/>
                <a:cs typeface="Times New Roman" panose="02020603050405020304" pitchFamily="18" charset="0"/>
              </a:rPr>
              <a:t>CHAPITRE 7</a:t>
            </a:r>
          </a:p>
          <a:p>
            <a:pPr algn="ctr"/>
            <a:r>
              <a:rPr lang="en-GB" sz="2400" dirty="0">
                <a:ln w="0"/>
                <a:solidFill>
                  <a:schemeClr val="bg1"/>
                </a:solidFill>
                <a:effectLst>
                  <a:outerShdw blurRad="38100" dist="19050" dir="2700000" algn="tl" rotWithShape="0">
                    <a:schemeClr val="dk1">
                      <a:alpha val="40000"/>
                    </a:schemeClr>
                  </a:outerShdw>
                </a:effectLst>
                <a:latin typeface="Berlin Sans FB Demi" panose="020E0802020502020306" pitchFamily="34" charset="0"/>
                <a:ea typeface="Calibri" panose="020F0502020204030204" pitchFamily="34" charset="0"/>
                <a:cs typeface="Times New Roman" panose="02020603050405020304" pitchFamily="18" charset="0"/>
              </a:rPr>
              <a:t>LES CHEMINS D'UNE RENCONTRE RENOUVELÉE</a:t>
            </a:r>
            <a:endParaRPr lang="en-IN" sz="2400" dirty="0">
              <a:ln w="0"/>
              <a:solidFill>
                <a:schemeClr val="bg1"/>
              </a:solidFill>
              <a:effectLst>
                <a:outerShdw blurRad="38100" dist="19050" dir="2700000" algn="tl" rotWithShape="0">
                  <a:schemeClr val="dk1">
                    <a:alpha val="40000"/>
                  </a:schemeClr>
                </a:outerShdw>
              </a:effectLst>
              <a:latin typeface="Berlin Sans FB Demi" panose="020E0802020502020306" pitchFamily="34" charset="0"/>
            </a:endParaRPr>
          </a:p>
        </p:txBody>
      </p:sp>
      <p:pic>
        <p:nvPicPr>
          <p:cNvPr id="7" name="Picture 6">
            <a:extLst>
              <a:ext uri="{FF2B5EF4-FFF2-40B4-BE49-F238E27FC236}">
                <a16:creationId xmlns:a16="http://schemas.microsoft.com/office/drawing/2014/main" id="{7C923AD3-B599-CC44-9B06-695CD4592FA7}"/>
              </a:ext>
            </a:extLst>
          </p:cNvPr>
          <p:cNvPicPr>
            <a:picLocks noChangeAspect="1"/>
          </p:cNvPicPr>
          <p:nvPr/>
        </p:nvPicPr>
        <p:blipFill>
          <a:blip r:embed="rId2"/>
          <a:stretch>
            <a:fillRect/>
          </a:stretch>
        </p:blipFill>
        <p:spPr>
          <a:xfrm>
            <a:off x="8158478" y="1548693"/>
            <a:ext cx="3677921" cy="418142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TextBox 7">
            <a:extLst>
              <a:ext uri="{FF2B5EF4-FFF2-40B4-BE49-F238E27FC236}">
                <a16:creationId xmlns:a16="http://schemas.microsoft.com/office/drawing/2014/main" id="{18A087DC-EB63-634D-8206-413172FE1C06}"/>
              </a:ext>
            </a:extLst>
          </p:cNvPr>
          <p:cNvSpPr txBox="1"/>
          <p:nvPr/>
        </p:nvSpPr>
        <p:spPr>
          <a:xfrm>
            <a:off x="8158479" y="5730119"/>
            <a:ext cx="3677921" cy="830997"/>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n-US" sz="1600" dirty="0">
                <a:solidFill>
                  <a:schemeClr val="bg1"/>
                </a:solidFill>
                <a:latin typeface="Berlin Sans FB Demi" panose="020E0802020502020306" pitchFamily="34" charset="0"/>
              </a:rPr>
              <a:t>Ansari (musulman) et Ashoke (hindou) deviennent amis en Inde </a:t>
            </a:r>
          </a:p>
        </p:txBody>
      </p:sp>
    </p:spTree>
    <p:extLst>
      <p:ext uri="{BB962C8B-B14F-4D97-AF65-F5344CB8AC3E}">
        <p14:creationId xmlns:p14="http://schemas.microsoft.com/office/powerpoint/2010/main" val="3128180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750"/>
                                        <p:tgtEl>
                                          <p:spTgt spid="6"/>
                                        </p:tgtEl>
                                      </p:cBhvr>
                                    </p:animEffect>
                                    <p:anim calcmode="lin" valueType="num">
                                      <p:cBhvr>
                                        <p:cTn id="8" dur="1750" fill="hold"/>
                                        <p:tgtEl>
                                          <p:spTgt spid="6"/>
                                        </p:tgtEl>
                                        <p:attrNameLst>
                                          <p:attrName>ppt_w</p:attrName>
                                        </p:attrNameLst>
                                      </p:cBhvr>
                                      <p:tavLst>
                                        <p:tav tm="0" fmla="#ppt_w*sin(2.5*pi*$)">
                                          <p:val>
                                            <p:fltVal val="0"/>
                                          </p:val>
                                        </p:tav>
                                        <p:tav tm="100000">
                                          <p:val>
                                            <p:fltVal val="1"/>
                                          </p:val>
                                        </p:tav>
                                      </p:tavLst>
                                    </p:anim>
                                    <p:anim calcmode="lin" valueType="num">
                                      <p:cBhvr>
                                        <p:cTn id="9" dur="175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circle(in)">
                                      <p:cBhvr>
                                        <p:cTn id="14"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01CDD0C-7812-44F9-A7C8-2ED5D28A7206}"/>
              </a:ext>
            </a:extLst>
          </p:cNvPr>
          <p:cNvSpPr/>
          <p:nvPr/>
        </p:nvSpPr>
        <p:spPr>
          <a:xfrm>
            <a:off x="522513" y="587828"/>
            <a:ext cx="7141029" cy="5647700"/>
          </a:xfrm>
          <a:prstGeom prst="rect">
            <a:avLst/>
          </a:prstGeom>
        </p:spPr>
        <p:style>
          <a:lnRef idx="3">
            <a:schemeClr val="lt1"/>
          </a:lnRef>
          <a:fillRef idx="1">
            <a:schemeClr val="accent3"/>
          </a:fillRef>
          <a:effectRef idx="1">
            <a:schemeClr val="accent3"/>
          </a:effectRef>
          <a:fontRef idx="minor">
            <a:schemeClr val="lt1"/>
          </a:fontRef>
        </p:style>
        <p:txBody>
          <a:bodyPr wrap="square">
            <a:spAutoFit/>
          </a:bodyPr>
          <a:lstStyle/>
          <a:p>
            <a:pPr marL="342900" indent="-342900" algn="just">
              <a:spcAft>
                <a:spcPts val="0"/>
              </a:spcAft>
              <a:buFont typeface="Wingdings" pitchFamily="2" charset="2"/>
              <a:buChar char="v"/>
            </a:pPr>
            <a:r>
              <a:rPr lang="en-GB" sz="19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Certains disent que les problèmes font partie de la société et que promouvoir la réconciliation est un signe de faiblesse (236). </a:t>
            </a:r>
          </a:p>
          <a:p>
            <a:pPr marL="342900" indent="-342900" algn="just">
              <a:spcAft>
                <a:spcPts val="0"/>
              </a:spcAft>
              <a:buFont typeface="Wingdings" pitchFamily="2" charset="2"/>
              <a:buChar char="v"/>
            </a:pPr>
            <a:r>
              <a:rPr lang="en-GB" sz="19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Mais le pardon et la réconciliation sont des thèmes centraux dans le christianisme et dans d'autres religions également (237). </a:t>
            </a:r>
          </a:p>
          <a:p>
            <a:pPr marL="342900" indent="-342900" algn="just">
              <a:spcAft>
                <a:spcPts val="0"/>
              </a:spcAft>
              <a:buFont typeface="Wingdings" pitchFamily="2" charset="2"/>
              <a:buChar char="v"/>
            </a:pPr>
            <a:r>
              <a:rPr lang="en-GB" sz="19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Le véritable amour pour un oppresseur consiste à chercher les moyens de lui faire cesser son oppression (241). </a:t>
            </a:r>
          </a:p>
          <a:p>
            <a:pPr marL="342900" indent="-342900" algn="just">
              <a:spcAft>
                <a:spcPts val="0"/>
              </a:spcAft>
              <a:buFont typeface="Wingdings" pitchFamily="2" charset="2"/>
              <a:buChar char="v"/>
            </a:pPr>
            <a:r>
              <a:rPr lang="en-GB" sz="19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La réconciliation authentique ne fuit pas le conflit (244). L'oubli n'est jamais la solution (246). Ceux qui pardonnent vraiment n'oublient pas (252). </a:t>
            </a:r>
          </a:p>
          <a:p>
            <a:pPr marL="342900" indent="-342900" algn="just">
              <a:spcAft>
                <a:spcPts val="0"/>
              </a:spcAft>
              <a:buFont typeface="Wingdings" pitchFamily="2" charset="2"/>
              <a:buChar char="v"/>
            </a:pPr>
            <a:r>
              <a:rPr lang="en-GB" sz="19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La guerre et la peine de mort introduisent de nouveaux éléments de destruction dans la société (255). </a:t>
            </a:r>
          </a:p>
          <a:p>
            <a:pPr marL="342900" indent="-342900" algn="just">
              <a:spcAft>
                <a:spcPts val="0"/>
              </a:spcAft>
              <a:buFont typeface="Wingdings" pitchFamily="2" charset="2"/>
              <a:buChar char="v"/>
            </a:pPr>
            <a:r>
              <a:rPr lang="en-GB" sz="19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Il n'y a pas de raison de faire une </a:t>
            </a:r>
            <a:r>
              <a:rPr lang="en-GB" sz="1900" i="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guerre juste</a:t>
            </a:r>
            <a:r>
              <a:rPr lang="en-GB" sz="19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 </a:t>
            </a:r>
            <a:r>
              <a:rPr lang="en-GB" sz="1900" b="1" dirty="0">
                <a:solidFill>
                  <a:schemeClr val="bg1"/>
                </a:solidFill>
                <a:latin typeface="Berlin Sans FB Demi" panose="020E0802020502020306" pitchFamily="34" charset="0"/>
              </a:rPr>
              <a:t>L'Église maintient la position suivante : "</a:t>
            </a:r>
            <a:r>
              <a:rPr lang="en-GB" sz="1900" i="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Plus jamais de guerre !</a:t>
            </a:r>
            <a:r>
              <a:rPr lang="en-GB" sz="19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 (258). </a:t>
            </a:r>
          </a:p>
          <a:p>
            <a:pPr marL="342900" indent="-342900" algn="just">
              <a:spcAft>
                <a:spcPts val="0"/>
              </a:spcAft>
              <a:buFont typeface="Wingdings" pitchFamily="2" charset="2"/>
              <a:buChar char="v"/>
            </a:pPr>
            <a:r>
              <a:rPr lang="en-GB" sz="19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En fin de compte, l'élimination de toutes les armes nucléaires devient un impératif moral et humanitaire. La </a:t>
            </a:r>
            <a:r>
              <a:rPr lang="en-GB" sz="1900" i="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peine de mort </a:t>
            </a:r>
            <a:r>
              <a:rPr lang="en-GB" sz="19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est tout simplement inadmissible (263). Une </a:t>
            </a:r>
            <a:r>
              <a:rPr lang="en-GB" sz="1900" i="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condamnation à perpétuité </a:t>
            </a:r>
            <a:r>
              <a:rPr lang="en-GB" sz="19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est une peine de mort secrète (268). </a:t>
            </a:r>
            <a:endParaRPr lang="en-IN" sz="19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endParaRPr>
          </a:p>
        </p:txBody>
      </p:sp>
      <p:pic>
        <p:nvPicPr>
          <p:cNvPr id="8194" name="Picture 2" descr="https://politicaltheology.com/wp-content/uploads/2017/03/17-03-19-Reconciliation.jpg">
            <a:extLst>
              <a:ext uri="{FF2B5EF4-FFF2-40B4-BE49-F238E27FC236}">
                <a16:creationId xmlns:a16="http://schemas.microsoft.com/office/drawing/2014/main" id="{8C9D4AFE-702D-4558-A2D7-1F4DCA7CD1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61514" y="2137782"/>
            <a:ext cx="3994657" cy="329854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85042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25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25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9"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250" fill="hold"/>
                                        <p:tgtEl>
                                          <p:spTgt spid="4">
                                            <p:txEl>
                                              <p:pRg st="1" end="1"/>
                                            </p:txEl>
                                          </p:spTgt>
                                        </p:tgtEl>
                                        <p:attrNameLst>
                                          <p:attrName>ppt_x</p:attrName>
                                        </p:attrNameLst>
                                      </p:cBhvr>
                                      <p:tavLst>
                                        <p:tav tm="0">
                                          <p:val>
                                            <p:strVal val="0-#ppt_w/2"/>
                                          </p:val>
                                        </p:tav>
                                        <p:tav tm="100000">
                                          <p:val>
                                            <p:strVal val="#ppt_x"/>
                                          </p:val>
                                        </p:tav>
                                      </p:tavLst>
                                    </p:anim>
                                    <p:anim calcmode="lin" valueType="num">
                                      <p:cBhvr additive="base">
                                        <p:cTn id="14" dur="250" fill="hold"/>
                                        <p:tgtEl>
                                          <p:spTgt spid="4">
                                            <p:txEl>
                                              <p:pRg st="1" end="1"/>
                                            </p:txEl>
                                          </p:spTgt>
                                        </p:tgtEl>
                                        <p:attrNameLst>
                                          <p:attrName>ppt_y</p:attrName>
                                        </p:attrNameLst>
                                      </p:cBhvr>
                                      <p:tavLst>
                                        <p:tav tm="0">
                                          <p:val>
                                            <p:strVal val="0-#ppt_h/2"/>
                                          </p:val>
                                        </p:tav>
                                        <p:tav tm="100000">
                                          <p:val>
                                            <p:strVal val="#ppt_y"/>
                                          </p:val>
                                        </p:tav>
                                      </p:tavLst>
                                    </p:anim>
                                  </p:childTnLst>
                                </p:cTn>
                              </p:par>
                              <p:par>
                                <p:cTn id="15" presetID="2" presetClass="entr" presetSubtype="3" fill="hold" nodeType="with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 calcmode="lin" valueType="num">
                                      <p:cBhvr additive="base">
                                        <p:cTn id="17" dur="250" fill="hold"/>
                                        <p:tgtEl>
                                          <p:spTgt spid="4">
                                            <p:txEl>
                                              <p:pRg st="2" end="2"/>
                                            </p:txEl>
                                          </p:spTgt>
                                        </p:tgtEl>
                                        <p:attrNameLst>
                                          <p:attrName>ppt_x</p:attrName>
                                        </p:attrNameLst>
                                      </p:cBhvr>
                                      <p:tavLst>
                                        <p:tav tm="0">
                                          <p:val>
                                            <p:strVal val="1+#ppt_w/2"/>
                                          </p:val>
                                        </p:tav>
                                        <p:tav tm="100000">
                                          <p:val>
                                            <p:strVal val="#ppt_x"/>
                                          </p:val>
                                        </p:tav>
                                      </p:tavLst>
                                    </p:anim>
                                    <p:anim calcmode="lin" valueType="num">
                                      <p:cBhvr additive="base">
                                        <p:cTn id="18" dur="250" fill="hold"/>
                                        <p:tgtEl>
                                          <p:spTgt spid="4">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9" fill="hold"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anim calcmode="lin" valueType="num">
                                      <p:cBhvr additive="base">
                                        <p:cTn id="23" dur="250" fill="hold"/>
                                        <p:tgtEl>
                                          <p:spTgt spid="4">
                                            <p:txEl>
                                              <p:pRg st="3" end="3"/>
                                            </p:txEl>
                                          </p:spTgt>
                                        </p:tgtEl>
                                        <p:attrNameLst>
                                          <p:attrName>ppt_x</p:attrName>
                                        </p:attrNameLst>
                                      </p:cBhvr>
                                      <p:tavLst>
                                        <p:tav tm="0">
                                          <p:val>
                                            <p:strVal val="0-#ppt_w/2"/>
                                          </p:val>
                                        </p:tav>
                                        <p:tav tm="100000">
                                          <p:val>
                                            <p:strVal val="#ppt_x"/>
                                          </p:val>
                                        </p:tav>
                                      </p:tavLst>
                                    </p:anim>
                                    <p:anim calcmode="lin" valueType="num">
                                      <p:cBhvr additive="base">
                                        <p:cTn id="24" dur="250" fill="hold"/>
                                        <p:tgtEl>
                                          <p:spTgt spid="4">
                                            <p:txEl>
                                              <p:pRg st="3" end="3"/>
                                            </p:txEl>
                                          </p:spTgt>
                                        </p:tgtEl>
                                        <p:attrNameLst>
                                          <p:attrName>ppt_y</p:attrName>
                                        </p:attrNameLst>
                                      </p:cBhvr>
                                      <p:tavLst>
                                        <p:tav tm="0">
                                          <p:val>
                                            <p:strVal val="0-#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9" fill="hold" nodeType="clickEffect">
                                  <p:stCondLst>
                                    <p:cond delay="0"/>
                                  </p:stCondLst>
                                  <p:childTnLst>
                                    <p:set>
                                      <p:cBhvr>
                                        <p:cTn id="28" dur="1" fill="hold">
                                          <p:stCondLst>
                                            <p:cond delay="0"/>
                                          </p:stCondLst>
                                        </p:cTn>
                                        <p:tgtEl>
                                          <p:spTgt spid="4">
                                            <p:txEl>
                                              <p:pRg st="4" end="4"/>
                                            </p:txEl>
                                          </p:spTgt>
                                        </p:tgtEl>
                                        <p:attrNameLst>
                                          <p:attrName>style.visibility</p:attrName>
                                        </p:attrNameLst>
                                      </p:cBhvr>
                                      <p:to>
                                        <p:strVal val="visible"/>
                                      </p:to>
                                    </p:set>
                                    <p:anim calcmode="lin" valueType="num">
                                      <p:cBhvr additive="base">
                                        <p:cTn id="29" dur="250" fill="hold"/>
                                        <p:tgtEl>
                                          <p:spTgt spid="4">
                                            <p:txEl>
                                              <p:pRg st="4" end="4"/>
                                            </p:txEl>
                                          </p:spTgt>
                                        </p:tgtEl>
                                        <p:attrNameLst>
                                          <p:attrName>ppt_x</p:attrName>
                                        </p:attrNameLst>
                                      </p:cBhvr>
                                      <p:tavLst>
                                        <p:tav tm="0">
                                          <p:val>
                                            <p:strVal val="0-#ppt_w/2"/>
                                          </p:val>
                                        </p:tav>
                                        <p:tav tm="100000">
                                          <p:val>
                                            <p:strVal val="#ppt_x"/>
                                          </p:val>
                                        </p:tav>
                                      </p:tavLst>
                                    </p:anim>
                                    <p:anim calcmode="lin" valueType="num">
                                      <p:cBhvr additive="base">
                                        <p:cTn id="30" dur="250" fill="hold"/>
                                        <p:tgtEl>
                                          <p:spTgt spid="4">
                                            <p:txEl>
                                              <p:pRg st="4" end="4"/>
                                            </p:txEl>
                                          </p:spTgt>
                                        </p:tgtEl>
                                        <p:attrNameLst>
                                          <p:attrName>ppt_y</p:attrName>
                                        </p:attrNameLst>
                                      </p:cBhvr>
                                      <p:tavLst>
                                        <p:tav tm="0">
                                          <p:val>
                                            <p:strVal val="0-#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3" fill="hold"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 calcmode="lin" valueType="num">
                                      <p:cBhvr additive="base">
                                        <p:cTn id="35" dur="250" fill="hold"/>
                                        <p:tgtEl>
                                          <p:spTgt spid="4">
                                            <p:txEl>
                                              <p:pRg st="5" end="5"/>
                                            </p:txEl>
                                          </p:spTgt>
                                        </p:tgtEl>
                                        <p:attrNameLst>
                                          <p:attrName>ppt_x</p:attrName>
                                        </p:attrNameLst>
                                      </p:cBhvr>
                                      <p:tavLst>
                                        <p:tav tm="0">
                                          <p:val>
                                            <p:strVal val="1+#ppt_w/2"/>
                                          </p:val>
                                        </p:tav>
                                        <p:tav tm="100000">
                                          <p:val>
                                            <p:strVal val="#ppt_x"/>
                                          </p:val>
                                        </p:tav>
                                      </p:tavLst>
                                    </p:anim>
                                    <p:anim calcmode="lin" valueType="num">
                                      <p:cBhvr additive="base">
                                        <p:cTn id="36" dur="250" fill="hold"/>
                                        <p:tgtEl>
                                          <p:spTgt spid="4">
                                            <p:txEl>
                                              <p:pRg st="5" end="5"/>
                                            </p:txEl>
                                          </p:spTgt>
                                        </p:tgtEl>
                                        <p:attrNameLst>
                                          <p:attrName>ppt_y</p:attrName>
                                        </p:attrNameLst>
                                      </p:cBhvr>
                                      <p:tavLst>
                                        <p:tav tm="0">
                                          <p:val>
                                            <p:strVal val="0-#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1" fill="hold" nodeType="clickEffect">
                                  <p:stCondLst>
                                    <p:cond delay="0"/>
                                  </p:stCondLst>
                                  <p:childTnLst>
                                    <p:set>
                                      <p:cBhvr>
                                        <p:cTn id="40" dur="1" fill="hold">
                                          <p:stCondLst>
                                            <p:cond delay="0"/>
                                          </p:stCondLst>
                                        </p:cTn>
                                        <p:tgtEl>
                                          <p:spTgt spid="4">
                                            <p:txEl>
                                              <p:pRg st="6" end="6"/>
                                            </p:txEl>
                                          </p:spTgt>
                                        </p:tgtEl>
                                        <p:attrNameLst>
                                          <p:attrName>style.visibility</p:attrName>
                                        </p:attrNameLst>
                                      </p:cBhvr>
                                      <p:to>
                                        <p:strVal val="visible"/>
                                      </p:to>
                                    </p:set>
                                    <p:anim calcmode="lin" valueType="num">
                                      <p:cBhvr additive="base">
                                        <p:cTn id="41" dur="25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42" dur="250" fill="hold"/>
                                        <p:tgtEl>
                                          <p:spTgt spid="4">
                                            <p:txEl>
                                              <p:pRg st="6" end="6"/>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7F96937-4CD1-4938-88AB-6038A6DEE59F}"/>
              </a:ext>
            </a:extLst>
          </p:cNvPr>
          <p:cNvSpPr/>
          <p:nvPr/>
        </p:nvSpPr>
        <p:spPr>
          <a:xfrm>
            <a:off x="452948" y="1682601"/>
            <a:ext cx="7197532" cy="4493538"/>
          </a:xfrm>
          <a:prstGeom prst="rect">
            <a:avLst/>
          </a:prstGeom>
        </p:spPr>
        <p:style>
          <a:lnRef idx="3">
            <a:schemeClr val="lt1"/>
          </a:lnRef>
          <a:fillRef idx="1">
            <a:schemeClr val="accent6"/>
          </a:fillRef>
          <a:effectRef idx="1">
            <a:schemeClr val="accent6"/>
          </a:effectRef>
          <a:fontRef idx="minor">
            <a:schemeClr val="lt1"/>
          </a:fontRef>
        </p:style>
        <p:txBody>
          <a:bodyPr wrap="square">
            <a:spAutoFit/>
          </a:bodyPr>
          <a:lstStyle/>
          <a:p>
            <a:pPr marL="342900" indent="-342900" algn="just">
              <a:spcAft>
                <a:spcPts val="0"/>
              </a:spcAft>
              <a:buFont typeface="Wingdings" panose="05000000000000000000" pitchFamily="2" charset="2"/>
              <a:buChar char="v"/>
            </a:pPr>
            <a:r>
              <a:rPr lang="en-GB" sz="22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Le dialogue entre les religions vise à établir l'amitié, la paix et l'harmonie, et à partager les valeurs et les expériences spirituelles et morales (271). </a:t>
            </a:r>
            <a:r>
              <a:rPr lang="en-GB" sz="2200" dirty="0">
                <a:solidFill>
                  <a:schemeClr val="bg1"/>
                </a:solidFill>
                <a:latin typeface="Berlin Sans FB Demi" panose="020E0802020502020306" pitchFamily="34" charset="0"/>
                <a:cs typeface="Times New Roman" panose="02020603050405020304" pitchFamily="18" charset="0"/>
              </a:rPr>
              <a:t>Dieu est le père de tous et cela appelle une fraternité naissante (272). La négation de cette image transcendante des personnes conduit au totalitarisme (273). </a:t>
            </a:r>
            <a:endParaRPr lang="en-GB" sz="22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endParaRPr>
          </a:p>
          <a:p>
            <a:pPr marL="342900" indent="-342900" algn="just">
              <a:buFont typeface="Wingdings" panose="05000000000000000000" pitchFamily="2" charset="2"/>
              <a:buChar char="v"/>
            </a:pPr>
            <a:r>
              <a:rPr lang="en-GB" sz="22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L'effort de recherche de Dieu avec un cœur sincère nous aide à nous reconnaître les uns les autres comme de véritables frères et sœurs (274). </a:t>
            </a:r>
            <a:r>
              <a:rPr lang="en-GB" sz="2200" dirty="0">
                <a:solidFill>
                  <a:schemeClr val="bg1"/>
                </a:solidFill>
                <a:latin typeface="Berlin Sans FB Demi" panose="020E0802020502020306" pitchFamily="34" charset="0"/>
                <a:cs typeface="Times New Roman" panose="02020603050405020304" pitchFamily="18" charset="0"/>
              </a:rPr>
              <a:t>L'Église ne reste pas en marge de la construction d'un monde meilleur.  Outre les œuvres de charité et d'éducation, l'Église travaille au progrès de l'humanité et de la fraternité universelle (276).</a:t>
            </a:r>
            <a:endParaRPr lang="en-IN" sz="22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id="{153855B5-2914-4731-AD7D-3EC297D923A1}"/>
              </a:ext>
            </a:extLst>
          </p:cNvPr>
          <p:cNvSpPr/>
          <p:nvPr/>
        </p:nvSpPr>
        <p:spPr>
          <a:xfrm>
            <a:off x="576942" y="381901"/>
            <a:ext cx="10461172" cy="83099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spAutoFit/>
          </a:bodyPr>
          <a:lstStyle/>
          <a:p>
            <a:pPr algn="ctr"/>
            <a:r>
              <a:rPr lang="en-GB" sz="2400" dirty="0">
                <a:ln w="0"/>
                <a:solidFill>
                  <a:schemeClr val="bg1"/>
                </a:solidFill>
                <a:effectLst>
                  <a:outerShdw blurRad="38100" dist="19050" dir="2700000" algn="tl" rotWithShape="0">
                    <a:schemeClr val="dk1">
                      <a:alpha val="40000"/>
                    </a:schemeClr>
                  </a:outerShdw>
                </a:effectLst>
                <a:latin typeface="Berlin Sans FB Demi" panose="020E0802020502020306" pitchFamily="34" charset="0"/>
                <a:ea typeface="Calibri" panose="020F0502020204030204" pitchFamily="34" charset="0"/>
                <a:cs typeface="Times New Roman" panose="02020603050405020304" pitchFamily="18" charset="0"/>
              </a:rPr>
              <a:t>CHAPITRE 8</a:t>
            </a:r>
          </a:p>
          <a:p>
            <a:pPr algn="ctr"/>
            <a:r>
              <a:rPr lang="en-GB" sz="2400" dirty="0">
                <a:ln w="0"/>
                <a:solidFill>
                  <a:schemeClr val="bg1"/>
                </a:solidFill>
                <a:effectLst>
                  <a:outerShdw blurRad="38100" dist="19050" dir="2700000" algn="tl" rotWithShape="0">
                    <a:schemeClr val="dk1">
                      <a:alpha val="40000"/>
                    </a:schemeClr>
                  </a:outerShdw>
                </a:effectLst>
                <a:latin typeface="Berlin Sans FB Demi" panose="020E0802020502020306" pitchFamily="34" charset="0"/>
                <a:ea typeface="Calibri" panose="020F0502020204030204" pitchFamily="34" charset="0"/>
                <a:cs typeface="Times New Roman" panose="02020603050405020304" pitchFamily="18" charset="0"/>
              </a:rPr>
              <a:t>LES RELIGIONS AU SERVICE DE LA FRATERNITÉ DANS NOTRE MONDE</a:t>
            </a:r>
            <a:endParaRPr lang="en-IN" sz="2400" dirty="0">
              <a:ln w="0"/>
              <a:solidFill>
                <a:schemeClr val="bg1"/>
              </a:solidFill>
              <a:effectLst>
                <a:outerShdw blurRad="38100" dist="19050" dir="2700000" algn="tl" rotWithShape="0">
                  <a:schemeClr val="dk1">
                    <a:alpha val="40000"/>
                  </a:schemeClr>
                </a:outerShdw>
              </a:effectLst>
              <a:latin typeface="Berlin Sans FB Demi" panose="020E0802020502020306" pitchFamily="34" charset="0"/>
            </a:endParaRPr>
          </a:p>
        </p:txBody>
      </p:sp>
      <p:pic>
        <p:nvPicPr>
          <p:cNvPr id="2" name="Picture 1">
            <a:extLst>
              <a:ext uri="{FF2B5EF4-FFF2-40B4-BE49-F238E27FC236}">
                <a16:creationId xmlns:a16="http://schemas.microsoft.com/office/drawing/2014/main" id="{04AA59D8-86BD-0141-BEF6-FFFD1FEA947B}"/>
              </a:ext>
            </a:extLst>
          </p:cNvPr>
          <p:cNvPicPr>
            <a:picLocks noChangeAspect="1"/>
          </p:cNvPicPr>
          <p:nvPr/>
        </p:nvPicPr>
        <p:blipFill>
          <a:blip r:embed="rId2"/>
          <a:stretch>
            <a:fillRect/>
          </a:stretch>
        </p:blipFill>
        <p:spPr>
          <a:xfrm>
            <a:off x="7997426" y="2600960"/>
            <a:ext cx="3741626" cy="329106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570071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500"/>
                                        <p:tgtEl>
                                          <p:spTgt spid="6"/>
                                        </p:tgtEl>
                                      </p:cBhvr>
                                    </p:animEffect>
                                    <p:anim calcmode="lin" valueType="num">
                                      <p:cBhvr>
                                        <p:cTn id="8" dur="1500" fill="hold"/>
                                        <p:tgtEl>
                                          <p:spTgt spid="6"/>
                                        </p:tgtEl>
                                        <p:attrNameLst>
                                          <p:attrName>ppt_w</p:attrName>
                                        </p:attrNameLst>
                                      </p:cBhvr>
                                      <p:tavLst>
                                        <p:tav tm="0" fmla="#ppt_w*sin(2.5*pi*$)">
                                          <p:val>
                                            <p:fltVal val="0"/>
                                          </p:val>
                                        </p:tav>
                                        <p:tav tm="100000">
                                          <p:val>
                                            <p:fltVal val="1"/>
                                          </p:val>
                                        </p:tav>
                                      </p:tavLst>
                                    </p:anim>
                                    <p:anim calcmode="lin" valueType="num">
                                      <p:cBhvr>
                                        <p:cTn id="9" dur="15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arn(inVertical)">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9668D60-F643-4598-9022-A823A6988C5E}"/>
              </a:ext>
            </a:extLst>
          </p:cNvPr>
          <p:cNvSpPr/>
          <p:nvPr/>
        </p:nvSpPr>
        <p:spPr>
          <a:xfrm>
            <a:off x="435352" y="428178"/>
            <a:ext cx="6778248" cy="5170646"/>
          </a:xfrm>
          <a:prstGeom prst="rect">
            <a:avLst/>
          </a:prstGeom>
        </p:spPr>
        <p:style>
          <a:lnRef idx="3">
            <a:schemeClr val="lt1"/>
          </a:lnRef>
          <a:fillRef idx="1">
            <a:schemeClr val="accent5"/>
          </a:fillRef>
          <a:effectRef idx="1">
            <a:schemeClr val="accent5"/>
          </a:effectRef>
          <a:fontRef idx="minor">
            <a:schemeClr val="lt1"/>
          </a:fontRef>
        </p:style>
        <p:txBody>
          <a:bodyPr wrap="square">
            <a:spAutoFit/>
          </a:bodyPr>
          <a:lstStyle/>
          <a:p>
            <a:pPr marL="342900" indent="-342900" algn="just">
              <a:buFont typeface="Wingdings" pitchFamily="2" charset="2"/>
              <a:buChar char="v"/>
            </a:pPr>
            <a:r>
              <a:rPr lang="en-GB" sz="2200" dirty="0">
                <a:solidFill>
                  <a:schemeClr val="bg1"/>
                </a:solidFill>
                <a:latin typeface="Berlin Sans FB Demi" panose="020E0802020502020306" pitchFamily="34" charset="0"/>
                <a:cs typeface="Times New Roman" panose="02020603050405020304" pitchFamily="18" charset="0"/>
              </a:rPr>
              <a:t>L'Église estime les façons dont Dieu agit dans les autres religions. Les personnes d'autres religions s'abreuvent à leurs sources. Pour les chrétiens, la source de la dignité humaine et de la fraternité se trouve dans l'Évangile de Jésus-Christ (277). Pour beaucoup de chrétiens, Marie est la mère. Elle donne naissance à un monde nouveau, où nous sommes tous frères et sœurs (278).</a:t>
            </a:r>
            <a:endParaRPr lang="en-GB" sz="22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endParaRPr>
          </a:p>
          <a:p>
            <a:pPr marL="342900" indent="-342900" algn="just">
              <a:spcAft>
                <a:spcPts val="0"/>
              </a:spcAft>
              <a:buFont typeface="Wingdings" pitchFamily="2" charset="2"/>
              <a:buChar char="v"/>
            </a:pPr>
            <a:r>
              <a:rPr lang="en-GB" sz="22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Nous, chrétiens, demandons la </a:t>
            </a:r>
            <a:r>
              <a:rPr lang="en-GB" sz="2200" i="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liberté religieuse </a:t>
            </a:r>
            <a:r>
              <a:rPr lang="en-GB" sz="22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pour les croyants (279), l'unité au sein de l'Église et entre les différentes confessions chrétiennes (280) et la paix entre les religions (281).</a:t>
            </a:r>
          </a:p>
          <a:p>
            <a:pPr marL="342900" indent="-342900" algn="just">
              <a:spcAft>
                <a:spcPts val="0"/>
              </a:spcAft>
              <a:buFont typeface="Wingdings" pitchFamily="2" charset="2"/>
              <a:buChar char="v"/>
            </a:pPr>
            <a:r>
              <a:rPr lang="en-GB" sz="22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 En tant que chefs religieux, nous sommes appelés à être de véritables </a:t>
            </a:r>
            <a:r>
              <a:rPr lang="en-GB" sz="2200" i="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personnes de dialogue et des artisans de la paix </a:t>
            </a:r>
            <a:r>
              <a:rPr lang="en-GB" sz="22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(284). </a:t>
            </a:r>
            <a:endParaRPr lang="en-IN" sz="22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endParaRPr>
          </a:p>
        </p:txBody>
      </p:sp>
      <p:sp>
        <p:nvSpPr>
          <p:cNvPr id="5" name="Rectangle 4">
            <a:extLst>
              <a:ext uri="{FF2B5EF4-FFF2-40B4-BE49-F238E27FC236}">
                <a16:creationId xmlns:a16="http://schemas.microsoft.com/office/drawing/2014/main" id="{3699B53D-C123-4674-9DAE-C1CF67DE0CFD}"/>
              </a:ext>
            </a:extLst>
          </p:cNvPr>
          <p:cNvSpPr/>
          <p:nvPr/>
        </p:nvSpPr>
        <p:spPr>
          <a:xfrm>
            <a:off x="7422493" y="1298385"/>
            <a:ext cx="4531157" cy="7078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spAutoFit/>
          </a:bodyPr>
          <a:lstStyle/>
          <a:p>
            <a:pPr algn="ctr">
              <a:spcAft>
                <a:spcPts val="0"/>
              </a:spcAft>
            </a:pPr>
            <a:r>
              <a:rPr lang="en-GB" sz="4000" dirty="0">
                <a:ln w="0"/>
                <a:solidFill>
                  <a:schemeClr val="bg1"/>
                </a:solidFill>
                <a:effectLst>
                  <a:outerShdw blurRad="38100" dist="19050" dir="2700000" algn="tl" rotWithShape="0">
                    <a:schemeClr val="dk1">
                      <a:alpha val="40000"/>
                    </a:schemeClr>
                  </a:outerShdw>
                </a:effectLst>
                <a:latin typeface="Berlin Sans FB Demi" panose="020E0802020502020306" pitchFamily="34" charset="0"/>
                <a:ea typeface="Calibri" panose="020F0502020204030204" pitchFamily="34" charset="0"/>
                <a:cs typeface="Times New Roman" panose="02020603050405020304" pitchFamily="18" charset="0"/>
              </a:rPr>
              <a:t>Identité chrétienne </a:t>
            </a:r>
            <a:endParaRPr lang="en-IN" sz="4000" dirty="0">
              <a:ln w="0"/>
              <a:solidFill>
                <a:schemeClr val="bg1"/>
              </a:solidFill>
              <a:effectLst>
                <a:outerShdw blurRad="38100" dist="19050" dir="2700000" algn="tl" rotWithShape="0">
                  <a:schemeClr val="dk1">
                    <a:alpha val="40000"/>
                  </a:schemeClr>
                </a:outerShdw>
              </a:effectLst>
              <a:latin typeface="Berlin Sans FB Demi" panose="020E0802020502020306" pitchFamily="34" charset="0"/>
            </a:endParaRPr>
          </a:p>
        </p:txBody>
      </p:sp>
      <p:pic>
        <p:nvPicPr>
          <p:cNvPr id="12290" name="Picture 2" descr="https://tse4.explicit.bing.net/th?id=OIP.I2EY-wAm9hwEXMEVR5toMAHaDV&amp;pid=Api&amp;P=0">
            <a:extLst>
              <a:ext uri="{FF2B5EF4-FFF2-40B4-BE49-F238E27FC236}">
                <a16:creationId xmlns:a16="http://schemas.microsoft.com/office/drawing/2014/main" id="{6874E3D1-8567-4CBC-A192-E1B82594AA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22493" y="2499360"/>
            <a:ext cx="4334155" cy="2735135"/>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74989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amond(in)">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2290"/>
                                        </p:tgtEl>
                                        <p:attrNameLst>
                                          <p:attrName>style.visibility</p:attrName>
                                        </p:attrNameLst>
                                      </p:cBhvr>
                                      <p:to>
                                        <p:strVal val="visible"/>
                                      </p:to>
                                    </p:set>
                                    <p:animEffect transition="in" filter="wipe(down)">
                                      <p:cBhvr>
                                        <p:cTn id="17" dur="500"/>
                                        <p:tgtEl>
                                          <p:spTgt spid="122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FF72276-9905-4CF2-AE2A-D46FCDBCD4A3}"/>
              </a:ext>
            </a:extLst>
          </p:cNvPr>
          <p:cNvSpPr/>
          <p:nvPr/>
        </p:nvSpPr>
        <p:spPr>
          <a:xfrm>
            <a:off x="424543" y="1739812"/>
            <a:ext cx="6858000" cy="4893647"/>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marL="342900" indent="-342900" algn="just">
              <a:spcAft>
                <a:spcPts val="0"/>
              </a:spcAft>
              <a:buFont typeface="Wingdings" panose="05000000000000000000" pitchFamily="2" charset="2"/>
              <a:buChar char="v"/>
            </a:pPr>
            <a:r>
              <a:rPr lang="en-GB" sz="24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Au nom de Dieu et au nom de toutes les personnes de bonne volonté, nous déclarons l'adoption d'une </a:t>
            </a:r>
            <a:r>
              <a:rPr lang="en-GB" sz="2400" i="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culture du dialogue comme voie, la coopération mutuelle comme code de conduite, la compréhension réciproque comme méthode </a:t>
            </a:r>
            <a:r>
              <a:rPr lang="en-GB" sz="24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et norme (285).</a:t>
            </a:r>
          </a:p>
          <a:p>
            <a:pPr marL="342900" indent="-342900" algn="just">
              <a:spcAft>
                <a:spcPts val="0"/>
              </a:spcAft>
              <a:buFont typeface="Wingdings" panose="05000000000000000000" pitchFamily="2" charset="2"/>
              <a:buChar char="v"/>
            </a:pPr>
            <a:r>
              <a:rPr lang="en-GB" sz="2400" dirty="0">
                <a:solidFill>
                  <a:schemeClr val="bg1"/>
                </a:solidFill>
                <a:latin typeface="Berlin Sans FB Demi" panose="020E0802020502020306" pitchFamily="34" charset="0"/>
                <a:cs typeface="Times New Roman" panose="02020603050405020304" pitchFamily="18" charset="0"/>
              </a:rPr>
              <a:t> Ces réflexions trouvées dans Fratelli Tutti s'inspirent de Martin Luther King, Desmond Tutu, Mahatma Gandhi et bien d'autres (286). Le </a:t>
            </a:r>
            <a:r>
              <a:rPr lang="en-GB" sz="2400" i="1"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bienheureux Charles de Foucauld a voulu être le frère universel </a:t>
            </a:r>
            <a:r>
              <a:rPr lang="en-GB" sz="24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en s'identifiant aux pauvres et aux abandonnés du désert africain. (287).</a:t>
            </a:r>
            <a:endParaRPr lang="en-IN" sz="24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endParaRPr>
          </a:p>
        </p:txBody>
      </p:sp>
      <p:sp>
        <p:nvSpPr>
          <p:cNvPr id="5" name="Rectangle 4">
            <a:extLst>
              <a:ext uri="{FF2B5EF4-FFF2-40B4-BE49-F238E27FC236}">
                <a16:creationId xmlns:a16="http://schemas.microsoft.com/office/drawing/2014/main" id="{AC04DABB-B6C1-4BF3-8A40-00AADEA7A9D5}"/>
              </a:ext>
            </a:extLst>
          </p:cNvPr>
          <p:cNvSpPr/>
          <p:nvPr/>
        </p:nvSpPr>
        <p:spPr>
          <a:xfrm>
            <a:off x="7467622" y="526187"/>
            <a:ext cx="2837635" cy="6463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91440" tIns="45720" rIns="91440" bIns="45720">
            <a:spAutoFit/>
          </a:bodyPr>
          <a:lstStyle/>
          <a:p>
            <a:pPr algn="ctr">
              <a:spcAft>
                <a:spcPts val="0"/>
              </a:spcAft>
            </a:pPr>
            <a:r>
              <a:rPr lang="en-GB" sz="3600" dirty="0">
                <a:ln w="0"/>
                <a:solidFill>
                  <a:schemeClr val="bg1"/>
                </a:solidFill>
                <a:effectLst>
                  <a:outerShdw blurRad="38100" dist="19050" dir="2700000" algn="tl" rotWithShape="0">
                    <a:schemeClr val="dk1">
                      <a:alpha val="40000"/>
                    </a:schemeClr>
                  </a:outerShdw>
                </a:effectLst>
                <a:latin typeface="Berlin Sans FB Demi" panose="020E0802020502020306" pitchFamily="34" charset="0"/>
                <a:ea typeface="Calibri" panose="020F0502020204030204" pitchFamily="34" charset="0"/>
                <a:cs typeface="Times New Roman" panose="02020603050405020304" pitchFamily="18" charset="0"/>
              </a:rPr>
              <a:t>UN APPEL </a:t>
            </a:r>
            <a:endParaRPr lang="en-IN" sz="3600" dirty="0">
              <a:ln w="0"/>
              <a:solidFill>
                <a:schemeClr val="bg1"/>
              </a:solidFill>
              <a:effectLst>
                <a:outerShdw blurRad="38100" dist="19050" dir="2700000" algn="tl" rotWithShape="0">
                  <a:schemeClr val="dk1">
                    <a:alpha val="40000"/>
                  </a:schemeClr>
                </a:outerShdw>
              </a:effectLst>
              <a:latin typeface="Berlin Sans FB Demi" panose="020E0802020502020306" pitchFamily="34" charset="0"/>
            </a:endParaRPr>
          </a:p>
        </p:txBody>
      </p:sp>
      <p:pic>
        <p:nvPicPr>
          <p:cNvPr id="11266" name="Picture 2" descr="https://tse4.mm.bing.net/th?id=OIP.UiRTxjZvknzFCBancMnbPwHaJR&amp;pid=Api&amp;P=0">
            <a:extLst>
              <a:ext uri="{FF2B5EF4-FFF2-40B4-BE49-F238E27FC236}">
                <a16:creationId xmlns:a16="http://schemas.microsoft.com/office/drawing/2014/main" id="{94FDB17A-ECA7-4B91-AC78-E95E1D0E47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15684" y="1739812"/>
            <a:ext cx="3475823" cy="434844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61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175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6" presetClass="entr" presetSubtype="0" fill="hold" nodeType="clickEffect">
                                  <p:stCondLst>
                                    <p:cond delay="0"/>
                                  </p:stCondLst>
                                  <p:childTnLst>
                                    <p:set>
                                      <p:cBhvr>
                                        <p:cTn id="16" dur="1" fill="hold">
                                          <p:stCondLst>
                                            <p:cond delay="0"/>
                                          </p:stCondLst>
                                        </p:cTn>
                                        <p:tgtEl>
                                          <p:spTgt spid="11266"/>
                                        </p:tgtEl>
                                        <p:attrNameLst>
                                          <p:attrName>style.visibility</p:attrName>
                                        </p:attrNameLst>
                                      </p:cBhvr>
                                      <p:to>
                                        <p:strVal val="visible"/>
                                      </p:to>
                                    </p:set>
                                    <p:animEffect transition="in" filter="wipe(down)">
                                      <p:cBhvr>
                                        <p:cTn id="17" dur="580">
                                          <p:stCondLst>
                                            <p:cond delay="0"/>
                                          </p:stCondLst>
                                        </p:cTn>
                                        <p:tgtEl>
                                          <p:spTgt spid="11266"/>
                                        </p:tgtEl>
                                      </p:cBhvr>
                                    </p:animEffect>
                                    <p:anim calcmode="lin" valueType="num">
                                      <p:cBhvr>
                                        <p:cTn id="18" dur="1822" tmFilter="0,0; 0.14,0.36; 0.43,0.73; 0.71,0.91; 1.0,1.0">
                                          <p:stCondLst>
                                            <p:cond delay="0"/>
                                          </p:stCondLst>
                                        </p:cTn>
                                        <p:tgtEl>
                                          <p:spTgt spid="11266"/>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11266"/>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11266"/>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11266"/>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11266"/>
                                        </p:tgtEl>
                                        <p:attrNameLst>
                                          <p:attrName>ppt_y</p:attrName>
                                        </p:attrNameLst>
                                      </p:cBhvr>
                                      <p:tavLst>
                                        <p:tav tm="0" fmla="#ppt_y-sin(pi*$)/81">
                                          <p:val>
                                            <p:fltVal val="0"/>
                                          </p:val>
                                        </p:tav>
                                        <p:tav tm="100000">
                                          <p:val>
                                            <p:fltVal val="1"/>
                                          </p:val>
                                        </p:tav>
                                      </p:tavLst>
                                    </p:anim>
                                    <p:animScale>
                                      <p:cBhvr>
                                        <p:cTn id="23" dur="26">
                                          <p:stCondLst>
                                            <p:cond delay="650"/>
                                          </p:stCondLst>
                                        </p:cTn>
                                        <p:tgtEl>
                                          <p:spTgt spid="11266"/>
                                        </p:tgtEl>
                                      </p:cBhvr>
                                      <p:to x="100000" y="60000"/>
                                    </p:animScale>
                                    <p:animScale>
                                      <p:cBhvr>
                                        <p:cTn id="24" dur="166" decel="50000">
                                          <p:stCondLst>
                                            <p:cond delay="676"/>
                                          </p:stCondLst>
                                        </p:cTn>
                                        <p:tgtEl>
                                          <p:spTgt spid="11266"/>
                                        </p:tgtEl>
                                      </p:cBhvr>
                                      <p:to x="100000" y="100000"/>
                                    </p:animScale>
                                    <p:animScale>
                                      <p:cBhvr>
                                        <p:cTn id="25" dur="26">
                                          <p:stCondLst>
                                            <p:cond delay="1312"/>
                                          </p:stCondLst>
                                        </p:cTn>
                                        <p:tgtEl>
                                          <p:spTgt spid="11266"/>
                                        </p:tgtEl>
                                      </p:cBhvr>
                                      <p:to x="100000" y="80000"/>
                                    </p:animScale>
                                    <p:animScale>
                                      <p:cBhvr>
                                        <p:cTn id="26" dur="166" decel="50000">
                                          <p:stCondLst>
                                            <p:cond delay="1338"/>
                                          </p:stCondLst>
                                        </p:cTn>
                                        <p:tgtEl>
                                          <p:spTgt spid="11266"/>
                                        </p:tgtEl>
                                      </p:cBhvr>
                                      <p:to x="100000" y="100000"/>
                                    </p:animScale>
                                    <p:animScale>
                                      <p:cBhvr>
                                        <p:cTn id="27" dur="26">
                                          <p:stCondLst>
                                            <p:cond delay="1642"/>
                                          </p:stCondLst>
                                        </p:cTn>
                                        <p:tgtEl>
                                          <p:spTgt spid="11266"/>
                                        </p:tgtEl>
                                      </p:cBhvr>
                                      <p:to x="100000" y="90000"/>
                                    </p:animScale>
                                    <p:animScale>
                                      <p:cBhvr>
                                        <p:cTn id="28" dur="166" decel="50000">
                                          <p:stCondLst>
                                            <p:cond delay="1668"/>
                                          </p:stCondLst>
                                        </p:cTn>
                                        <p:tgtEl>
                                          <p:spTgt spid="11266"/>
                                        </p:tgtEl>
                                      </p:cBhvr>
                                      <p:to x="100000" y="100000"/>
                                    </p:animScale>
                                    <p:animScale>
                                      <p:cBhvr>
                                        <p:cTn id="29" dur="26">
                                          <p:stCondLst>
                                            <p:cond delay="1808"/>
                                          </p:stCondLst>
                                        </p:cTn>
                                        <p:tgtEl>
                                          <p:spTgt spid="11266"/>
                                        </p:tgtEl>
                                      </p:cBhvr>
                                      <p:to x="100000" y="95000"/>
                                    </p:animScale>
                                    <p:animScale>
                                      <p:cBhvr>
                                        <p:cTn id="30" dur="166" decel="50000">
                                          <p:stCondLst>
                                            <p:cond delay="1834"/>
                                          </p:stCondLst>
                                        </p:cTn>
                                        <p:tgtEl>
                                          <p:spTgt spid="1126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5F89517-310B-438E-A6B9-0BC788863895}"/>
              </a:ext>
            </a:extLst>
          </p:cNvPr>
          <p:cNvSpPr/>
          <p:nvPr/>
        </p:nvSpPr>
        <p:spPr>
          <a:xfrm>
            <a:off x="435430" y="4746171"/>
            <a:ext cx="5083628" cy="1815882"/>
          </a:xfrm>
          <a:prstGeom prst="rect">
            <a:avLst/>
          </a:prstGeom>
        </p:spPr>
        <p:style>
          <a:lnRef idx="3">
            <a:schemeClr val="lt1"/>
          </a:lnRef>
          <a:fillRef idx="1">
            <a:schemeClr val="accent5"/>
          </a:fillRef>
          <a:effectRef idx="1">
            <a:schemeClr val="accent5"/>
          </a:effectRef>
          <a:fontRef idx="minor">
            <a:schemeClr val="lt1"/>
          </a:fontRef>
        </p:style>
        <p:txBody>
          <a:bodyPr wrap="square">
            <a:spAutoFit/>
          </a:bodyPr>
          <a:lstStyle/>
          <a:p>
            <a:pPr algn="ctr"/>
            <a:r>
              <a:rPr lang="en-GB" sz="3600" dirty="0">
                <a:latin typeface="Berlin Sans FB Demi" panose="020E0802020502020306" pitchFamily="34" charset="0"/>
                <a:cs typeface="Times New Roman" panose="02020603050405020304" pitchFamily="18" charset="0"/>
              </a:rPr>
              <a:t>Que peuvent faire les religieux pour réaliser la vision </a:t>
            </a:r>
            <a:r>
              <a:rPr lang="en-GB" sz="3600">
                <a:latin typeface="Berlin Sans FB Demi" panose="020E0802020502020306" pitchFamily="34" charset="0"/>
                <a:cs typeface="Times New Roman" panose="02020603050405020304" pitchFamily="18" charset="0"/>
              </a:rPr>
              <a:t>du FT </a:t>
            </a:r>
            <a:r>
              <a:rPr lang="en-GB" sz="4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endParaRPr lang="en-IN" sz="4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Rectangle 4">
            <a:extLst>
              <a:ext uri="{FF2B5EF4-FFF2-40B4-BE49-F238E27FC236}">
                <a16:creationId xmlns:a16="http://schemas.microsoft.com/office/drawing/2014/main" id="{44314CFF-EBDE-4852-BADE-B0870959CCF9}"/>
              </a:ext>
            </a:extLst>
          </p:cNvPr>
          <p:cNvSpPr/>
          <p:nvPr/>
        </p:nvSpPr>
        <p:spPr>
          <a:xfrm>
            <a:off x="4135097" y="498770"/>
            <a:ext cx="5070619" cy="6463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91440" tIns="45720" rIns="91440" bIns="45720">
            <a:spAutoFit/>
          </a:bodyPr>
          <a:lstStyle/>
          <a:p>
            <a:pPr algn="ctr"/>
            <a:r>
              <a:rPr lang="en-GB" sz="3600" b="1" dirty="0">
                <a:ln w="0"/>
                <a:solidFill>
                  <a:schemeClr val="bg1"/>
                </a:solidFill>
                <a:effectLst>
                  <a:outerShdw blurRad="38100" dist="19050" dir="2700000" algn="tl" rotWithShape="0">
                    <a:schemeClr val="dk1">
                      <a:alpha val="40000"/>
                    </a:schemeClr>
                  </a:outerShdw>
                </a:effectLst>
                <a:latin typeface="Berlin Sans FB Demi" panose="020E0802020502020306" pitchFamily="34" charset="0"/>
                <a:ea typeface="Calibri" panose="020F0502020204030204" pitchFamily="34" charset="0"/>
                <a:cs typeface="Times New Roman" panose="02020603050405020304" pitchFamily="18" charset="0"/>
              </a:rPr>
              <a:t>Question de réflexion :</a:t>
            </a:r>
            <a:endParaRPr lang="en-IN" sz="3600" b="1" dirty="0">
              <a:ln w="0"/>
              <a:solidFill>
                <a:schemeClr val="bg1"/>
              </a:solidFill>
              <a:effectLst>
                <a:outerShdw blurRad="38100" dist="19050" dir="2700000" algn="tl" rotWithShape="0">
                  <a:schemeClr val="dk1">
                    <a:alpha val="40000"/>
                  </a:schemeClr>
                </a:outerShdw>
              </a:effectLst>
              <a:latin typeface="Berlin Sans FB Demi" panose="020E0802020502020306" pitchFamily="34" charset="0"/>
            </a:endParaRPr>
          </a:p>
        </p:txBody>
      </p:sp>
      <p:pic>
        <p:nvPicPr>
          <p:cNvPr id="10242" name="Picture 2" descr="https://tse3.mm.bing.net/th?id=OIP.XxvJZtXBvoX37mluL0E8EgHaFE&amp;pid=Api&amp;P=0">
            <a:extLst>
              <a:ext uri="{FF2B5EF4-FFF2-40B4-BE49-F238E27FC236}">
                <a16:creationId xmlns:a16="http://schemas.microsoft.com/office/drawing/2014/main" id="{9995DA9B-454B-4B4F-82EB-4BE2CFAC35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60449" y="1357410"/>
            <a:ext cx="5271102" cy="3603032"/>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A654142E-4CF2-81E4-8774-14E154F0776A}"/>
              </a:ext>
            </a:extLst>
          </p:cNvPr>
          <p:cNvPicPr>
            <a:picLocks noChangeAspect="1"/>
          </p:cNvPicPr>
          <p:nvPr/>
        </p:nvPicPr>
        <p:blipFill>
          <a:blip r:embed="rId3"/>
          <a:stretch>
            <a:fillRect/>
          </a:stretch>
        </p:blipFill>
        <p:spPr>
          <a:xfrm>
            <a:off x="8731551" y="3113314"/>
            <a:ext cx="3286278" cy="3245916"/>
          </a:xfrm>
          <a:prstGeom prst="rect">
            <a:avLst/>
          </a:prstGeom>
        </p:spPr>
      </p:pic>
    </p:spTree>
    <p:extLst>
      <p:ext uri="{BB962C8B-B14F-4D97-AF65-F5344CB8AC3E}">
        <p14:creationId xmlns:p14="http://schemas.microsoft.com/office/powerpoint/2010/main" val="574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3"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 calcmode="lin" valueType="num">
                                      <p:cBhvr additive="base">
                                        <p:cTn id="12" dur="10" fill="hold"/>
                                        <p:tgtEl>
                                          <p:spTgt spid="4">
                                            <p:txEl>
                                              <p:pRg st="0" end="0"/>
                                            </p:txEl>
                                          </p:spTgt>
                                        </p:tgtEl>
                                        <p:attrNameLst>
                                          <p:attrName>ppt_x</p:attrName>
                                        </p:attrNameLst>
                                      </p:cBhvr>
                                      <p:tavLst>
                                        <p:tav tm="0">
                                          <p:val>
                                            <p:strVal val="1+#ppt_w/2"/>
                                          </p:val>
                                        </p:tav>
                                        <p:tav tm="100000">
                                          <p:val>
                                            <p:strVal val="#ppt_x"/>
                                          </p:val>
                                        </p:tav>
                                      </p:tavLst>
                                    </p:anim>
                                    <p:anim calcmode="lin" valueType="num">
                                      <p:cBhvr additive="base">
                                        <p:cTn id="13" dur="10" fill="hold"/>
                                        <p:tgtEl>
                                          <p:spTgt spid="4">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18</TotalTime>
  <Words>2945</Words>
  <Application>Microsoft Macintosh PowerPoint</Application>
  <PresentationFormat>Widescreen</PresentationFormat>
  <Paragraphs>94</Paragraphs>
  <Slides>25</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25</vt:i4>
      </vt:variant>
    </vt:vector>
  </HeadingPairs>
  <TitlesOfParts>
    <vt:vector size="34" baseType="lpstr">
      <vt:lpstr>Arial</vt:lpstr>
      <vt:lpstr>Berlin Sans FB</vt:lpstr>
      <vt:lpstr>Berlin Sans FB Demi</vt:lpstr>
      <vt:lpstr>Calibri</vt:lpstr>
      <vt:lpstr>Century Gothic</vt:lpstr>
      <vt:lpstr>Times New Roman</vt:lpstr>
      <vt:lpstr>Wingdings</vt:lpstr>
      <vt:lpstr>Wingdings 3</vt:lpstr>
      <vt:lpstr>Ion Boardroom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Sagaya</dc:creator>
  <cp:keywords>, docId:1ADA37B2B6946ED4EA3701017DFA5B14</cp:keywords>
  <cp:lastModifiedBy>Vincent Anes</cp:lastModifiedBy>
  <cp:revision>140</cp:revision>
  <dcterms:created xsi:type="dcterms:W3CDTF">2022-09-03T15:39:12Z</dcterms:created>
  <dcterms:modified xsi:type="dcterms:W3CDTF">2023-08-09T08:42:06Z</dcterms:modified>
</cp:coreProperties>
</file>