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3" r:id="rId1"/>
  </p:sldMasterIdLst>
  <p:sldIdLst>
    <p:sldId id="273" r:id="rId2"/>
    <p:sldId id="272" r:id="rId3"/>
    <p:sldId id="257" r:id="rId4"/>
    <p:sldId id="274" r:id="rId5"/>
    <p:sldId id="285" r:id="rId6"/>
    <p:sldId id="275" r:id="rId7"/>
    <p:sldId id="258" r:id="rId8"/>
    <p:sldId id="277" r:id="rId9"/>
    <p:sldId id="259" r:id="rId10"/>
    <p:sldId id="278" r:id="rId11"/>
    <p:sldId id="279" r:id="rId12"/>
    <p:sldId id="261" r:id="rId13"/>
    <p:sldId id="281" r:id="rId14"/>
    <p:sldId id="262" r:id="rId15"/>
    <p:sldId id="282" r:id="rId16"/>
    <p:sldId id="283" r:id="rId17"/>
    <p:sldId id="264" r:id="rId18"/>
    <p:sldId id="284" r:id="rId19"/>
    <p:sldId id="265" r:id="rId20"/>
    <p:sldId id="266" r:id="rId21"/>
    <p:sldId id="267" r:id="rId22"/>
    <p:sldId id="268" r:id="rId23"/>
    <p:sldId id="269" r:id="rId24"/>
    <p:sldId id="270" r:id="rId25"/>
    <p:sldId id="27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4648"/>
  </p:normalViewPr>
  <p:slideViewPr>
    <p:cSldViewPr snapToGrid="0">
      <p:cViewPr varScale="1">
        <p:scale>
          <a:sx n="117" d="100"/>
          <a:sy n="117" d="100"/>
        </p:scale>
        <p:origin x="9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632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48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231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169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165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0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947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09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26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52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078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355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572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808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624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7778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738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Clique para editar o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Editar estilos de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7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ld Youth Day Opening Ceremony, 24 January 2019">
            <a:extLst>
              <a:ext uri="{FF2B5EF4-FFF2-40B4-BE49-F238E27FC236}">
                <a16:creationId xmlns:a16="http://schemas.microsoft.com/office/drawing/2014/main" id="{1F6DF985-4D09-473C-9808-1D74D472603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88" y="848152"/>
            <a:ext cx="4821865" cy="26824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E628B36-9E67-4BAC-85DE-0953DB75DE33}"/>
              </a:ext>
            </a:extLst>
          </p:cNvPr>
          <p:cNvSpPr/>
          <p:nvPr/>
        </p:nvSpPr>
        <p:spPr>
          <a:xfrm>
            <a:off x="6096000" y="1230932"/>
            <a:ext cx="5417456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latin typeface="Berlin Sans FB Demi" panose="020E0802020502020306" pitchFamily="34" charset="0"/>
                <a:ea typeface="Calibri" panose="020F0502020204030204" pitchFamily="34" charset="0"/>
              </a:rPr>
              <a:t>Fratelli Tutti(FT)-</a:t>
            </a:r>
            <a:r>
              <a:rPr lang="en-GB" sz="3600" dirty="0" err="1">
                <a:latin typeface="Berlin Sans FB Demi" panose="020E0802020502020306" pitchFamily="34" charset="0"/>
              </a:rPr>
              <a:t>Todos</a:t>
            </a:r>
            <a:r>
              <a:rPr lang="en-GB" sz="3600" dirty="0">
                <a:latin typeface="Berlin Sans FB Demi" panose="020E0802020502020306" pitchFamily="34" charset="0"/>
              </a:rPr>
              <a:t> são irmãos e </a:t>
            </a:r>
            <a:r>
              <a:rPr lang="en-GB" sz="3600" dirty="0" err="1">
                <a:latin typeface="Berlin Sans FB Demi" panose="020E0802020502020306" pitchFamily="34" charset="0"/>
              </a:rPr>
              <a:t>irmãs</a:t>
            </a:r>
            <a:r>
              <a:rPr lang="en-GB" sz="3600" dirty="0">
                <a:latin typeface="Berlin Sans FB Demi" panose="020E0802020502020306" pitchFamily="34" charset="0"/>
              </a:rPr>
              <a:t>, pelo Papa Francisco 03.10.2020</a:t>
            </a:r>
            <a:r>
              <a:rPr lang="en-IN" sz="3600" dirty="0">
                <a:latin typeface="Berlin Sans FB Demi" panose="020E0802020502020306" pitchFamily="34" charset="0"/>
              </a:rPr>
              <a:t>. </a:t>
            </a:r>
            <a:endParaRPr lang="en-IN" sz="360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69A267-0DE6-417A-B592-93A30AC4490B}"/>
              </a:ext>
            </a:extLst>
          </p:cNvPr>
          <p:cNvSpPr/>
          <p:nvPr/>
        </p:nvSpPr>
        <p:spPr>
          <a:xfrm>
            <a:off x="805822" y="4572471"/>
            <a:ext cx="10440127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IN" sz="2200" b="1" baseline="30000" dirty="0">
                <a:latin typeface="Berlin Sans FB Demi" panose="020E0802020502020306" pitchFamily="34" charset="0"/>
              </a:rPr>
              <a:t>th</a:t>
            </a:r>
            <a:r>
              <a:rPr lang="en-IN" sz="2200" dirty="0">
                <a:latin typeface="Berlin Sans FB Demi" panose="020E0802020502020306" pitchFamily="34" charset="0"/>
              </a:rPr>
              <a:t>O ano de 2023 marca o </a:t>
            </a:r>
            <a:r>
              <a:rPr lang="en-IN" sz="2200" b="1" dirty="0">
                <a:latin typeface="Berlin Sans FB Demi" panose="020E0802020502020306" pitchFamily="34" charset="0"/>
              </a:rPr>
              <a:t>60º aniversário da Pacem in </a:t>
            </a:r>
            <a:r>
              <a:rPr lang="en-IN" sz="2200" b="1" dirty="0" err="1">
                <a:latin typeface="Berlin Sans FB Demi" panose="020E0802020502020306" pitchFamily="34" charset="0"/>
              </a:rPr>
              <a:t>Terris </a:t>
            </a:r>
            <a:r>
              <a:rPr lang="en-IN" sz="2200" dirty="0">
                <a:latin typeface="Berlin Sans FB Demi" panose="020E0802020502020306" pitchFamily="34" charset="0"/>
              </a:rPr>
              <a:t>(Papa João XXIII, 1963) e o </a:t>
            </a:r>
            <a:r>
              <a:rPr lang="en-IN" sz="2200" b="1" dirty="0">
                <a:latin typeface="Berlin Sans FB Demi" panose="020E0802020502020306" pitchFamily="34" charset="0"/>
              </a:rPr>
              <a:t>75º aniversário da Declaração Universal dos Direitos Humanos (DUDH)</a:t>
            </a:r>
            <a:r>
              <a:rPr lang="en-IN" sz="2200" dirty="0">
                <a:latin typeface="Berlin Sans FB Demi" panose="020E0802020502020306" pitchFamily="34" charset="0"/>
              </a:rPr>
              <a:t>.  Esses contextos nos convidam a aprender sobre os Ensinamentos Sociais da Igreja. Por isso, o resumo da Fratelli Tutti é compartilhado. 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30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69A267-0DE6-417A-B592-93A30AC4490B}"/>
              </a:ext>
            </a:extLst>
          </p:cNvPr>
          <p:cNvSpPr/>
          <p:nvPr/>
        </p:nvSpPr>
        <p:spPr>
          <a:xfrm>
            <a:off x="645887" y="982176"/>
            <a:ext cx="6302828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400" dirty="0">
                <a:latin typeface="Berlin Sans FB Demi" panose="020E0802020502020306" pitchFamily="34" charset="0"/>
              </a:rPr>
              <a:t>É um chamado para amar os outros como irmãos e irmãs, mesmo quando eles estão longe de nós (FT 1-2).  Francisco de Assis costumava se dirigir a seus irmãos e irmãs como </a:t>
            </a:r>
            <a:r>
              <a:rPr lang="en-GB" sz="2400" i="1" dirty="0">
                <a:latin typeface="Berlin Sans FB Demi" panose="020E0802020502020306" pitchFamily="34" charset="0"/>
              </a:rPr>
              <a:t>Fratelli Tutti</a:t>
            </a:r>
            <a:r>
              <a:rPr lang="en-GB" sz="2400" dirty="0">
                <a:latin typeface="Berlin Sans FB Demi" panose="020E0802020502020306" pitchFamily="34" charset="0"/>
              </a:rPr>
              <a:t>. Sua visita ao Sultão </a:t>
            </a:r>
            <a:r>
              <a:rPr lang="en-GB" sz="2400" dirty="0" err="1">
                <a:latin typeface="Berlin Sans FB Demi" panose="020E0802020502020306" pitchFamily="34" charset="0"/>
              </a:rPr>
              <a:t>Malik-el-Kamil</a:t>
            </a:r>
            <a:r>
              <a:rPr lang="en-GB" sz="2400" dirty="0">
                <a:latin typeface="Berlin Sans FB Demi" panose="020E0802020502020306" pitchFamily="34" charset="0"/>
              </a:rPr>
              <a:t>, no Egito, é um gesto de seu amor além das fronteiras (3).  Ele </a:t>
            </a:r>
            <a:r>
              <a:rPr lang="en-GB" sz="2400" i="1" dirty="0">
                <a:latin typeface="Berlin Sans FB Demi" panose="020E0802020502020306" pitchFamily="34" charset="0"/>
              </a:rPr>
              <a:t>se tornou um pai para todos </a:t>
            </a:r>
            <a:r>
              <a:rPr lang="en-GB" sz="2400" dirty="0">
                <a:latin typeface="Berlin Sans FB Demi" panose="020E0802020502020306" pitchFamily="34" charset="0"/>
              </a:rPr>
              <a:t>e inspirou a visão de uma sociedade fraterna (4).  O Papa Francisco diz que seu encontro com o Grande Imã Ahmad </a:t>
            </a:r>
            <a:r>
              <a:rPr lang="en-GB" sz="2400" dirty="0" err="1">
                <a:latin typeface="Berlin Sans FB Demi" panose="020E0802020502020306" pitchFamily="34" charset="0"/>
              </a:rPr>
              <a:t>Al-Tayyeb </a:t>
            </a:r>
            <a:r>
              <a:rPr lang="en-GB" sz="2400" dirty="0">
                <a:latin typeface="Berlin Sans FB Demi" panose="020E0802020502020306" pitchFamily="34" charset="0"/>
              </a:rPr>
              <a:t>em Abu Dhabi o encorajou a publicar Fratelli Tutti (5). </a:t>
            </a:r>
            <a:endParaRPr lang="en-IN" sz="2400" dirty="0">
              <a:latin typeface="Berlin Sans FB Demi" panose="020E0802020502020306" pitchFamily="34" charset="0"/>
            </a:endParaRPr>
          </a:p>
        </p:txBody>
      </p:sp>
      <p:pic>
        <p:nvPicPr>
          <p:cNvPr id="1026" name="Picture 2" descr="800 years before Pope Francis, St Francis met the Sultan of Egypt | The  Indian Express">
            <a:extLst>
              <a:ext uri="{FF2B5EF4-FFF2-40B4-BE49-F238E27FC236}">
                <a16:creationId xmlns:a16="http://schemas.microsoft.com/office/drawing/2014/main" id="{EEF3B1C8-655F-40AC-27F0-D97A062AC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567" y="1690577"/>
            <a:ext cx="3653489" cy="3531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145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27D1EAA-553E-4C0F-AB7A-E072BD642980}"/>
              </a:ext>
            </a:extLst>
          </p:cNvPr>
          <p:cNvSpPr/>
          <p:nvPr/>
        </p:nvSpPr>
        <p:spPr>
          <a:xfrm>
            <a:off x="359229" y="726983"/>
            <a:ext cx="6600136" cy="51706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bg1"/>
                </a:solidFill>
                <a:latin typeface="Berlin Sans FB Demi" panose="020E0802020502020306" pitchFamily="34" charset="0"/>
              </a:rPr>
              <a:t>Há tendências em nosso mundo que impedem o desenvolvimento ou o crescimento da fraternidade universal:</a:t>
            </a:r>
            <a:endParaRPr lang="en-GB" sz="22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b="1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nacionalismo míope</a:t>
            </a:r>
            <a:r>
              <a:rPr lang="en-GB" sz="2200" b="1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, sob o pretexto de defender os interesses nacionais, cria novas formas de egoísmo sem sentido social </a:t>
            </a:r>
            <a:r>
              <a:rPr lang="en-GB" sz="22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(11).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b="1" i="1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A sociedade globalizada atende </a:t>
            </a:r>
            <a:r>
              <a:rPr lang="en-GB" sz="2200" b="1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aos interesses econômicos e nos torna mais parecidos com vizinhos, mas não como irmãos e irmãs </a:t>
            </a:r>
            <a:r>
              <a:rPr lang="en-GB" sz="22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(12).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b="1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povos nativos </a:t>
            </a:r>
            <a:r>
              <a:rPr lang="en-GB" sz="22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perdem suas tradições, identidade espiritual e integridade moral (14).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negado às pessoas o direito de existir e também de ter uma opinião (15).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Pessoas improdutivas e inúteis são desconsideradas e descartadas (18).  </a:t>
            </a:r>
            <a:endParaRPr lang="en-IN" sz="22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tse1.explicit.bing.net/th?id=OIP.PsStTJnNV8yn3O90rIpNJQAAAA&amp;pid=Api&amp;P=0">
            <a:extLst>
              <a:ext uri="{FF2B5EF4-FFF2-40B4-BE49-F238E27FC236}">
                <a16:creationId xmlns:a16="http://schemas.microsoft.com/office/drawing/2014/main" id="{D534193A-4668-4249-ABD8-9A2E235E9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363" y="726984"/>
            <a:ext cx="4450461" cy="53486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0235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2E0318-D298-0E6B-86A1-3C0494B24C08}"/>
              </a:ext>
            </a:extLst>
          </p:cNvPr>
          <p:cNvSpPr txBox="1"/>
          <p:nvPr/>
        </p:nvSpPr>
        <p:spPr>
          <a:xfrm>
            <a:off x="335902" y="298580"/>
            <a:ext cx="8035212" cy="584775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b="1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Todos não são considerados iguais em direitos e dignidade, conforme declarado na DUDH </a:t>
            </a:r>
            <a:r>
              <a:rPr lang="en-GB" sz="2200" b="1" dirty="0"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(22)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b="1" dirty="0"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 novas formas de escravidão: </a:t>
            </a:r>
            <a:r>
              <a:rPr lang="en-GB" sz="2200" b="1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subjugação de mulheres, sequestro de órgãos e tráfico de pessoas (</a:t>
            </a:r>
            <a:r>
              <a:rPr lang="en-GB" sz="2200" b="1" dirty="0"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24)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b="1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Guerra, ataques terroristas, perseguição racial ou religiosa indicam que a terceira guerra mundial está sendo travada agora, mas de forma fragmentada </a:t>
            </a:r>
            <a:r>
              <a:rPr lang="en-GB" sz="2200" b="1" dirty="0"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(25). 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GB" sz="2200" b="1" dirty="0"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 a tentação de erguer muros no coração e na terra para impedir o encontro com outras culturas e pessoas (26). As pessoas excluídas se tornam um terreno para as máfias (28). Na ausência de uma distribuição equitativa, o progresso científico não levou a um futuro mais humano (29). O sentimento de pertencer a uma única família humana está desaparecendo e há uma indiferença globalizada (30). 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GB" sz="2200" b="1" dirty="0"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Seria maravilhoso redescobrir as necessidades dos irmãos e irmãs que estão em nossa órbita, à medida que descobrimos planetas distantes (31).  </a:t>
            </a:r>
            <a:endParaRPr lang="en-IN" sz="2200" b="1" dirty="0">
              <a:effectLst/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EBE0E19-C7DD-3457-0BA5-AEC313482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560" y="1616158"/>
            <a:ext cx="3209938" cy="36256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957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2E0318-D298-0E6B-86A1-3C0494B24C08}"/>
              </a:ext>
            </a:extLst>
          </p:cNvPr>
          <p:cNvSpPr txBox="1"/>
          <p:nvPr/>
        </p:nvSpPr>
        <p:spPr>
          <a:xfrm>
            <a:off x="402771" y="881743"/>
            <a:ext cx="6371875" cy="48670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 a pandemia de Covid, percebemos que ninguém se salva sozinho, mas somente juntos (32). 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GB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pandemia global é um grito de rebelião contra o mal que o ser humano fez ao mundo (34). Após essa pandemia, não devemos mais pensar em termos de "eles" e "aqueles", mas apenas em "nós" (35). Caso contrário, a tendência "free-for-all" será pior do que qualquer pandemia (36). </a:t>
            </a:r>
            <a:endParaRPr lang="en-IN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ogether Against COVID-19 - EU for Georgia">
            <a:extLst>
              <a:ext uri="{FF2B5EF4-FFF2-40B4-BE49-F238E27FC236}">
                <a16:creationId xmlns:a16="http://schemas.microsoft.com/office/drawing/2014/main" id="{AFD69586-432D-B8DE-46A0-F5DB43F8C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596" y="1059024"/>
            <a:ext cx="4422711" cy="47399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4291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444BC4-1792-ABEC-19C4-9E6B545F8521}"/>
              </a:ext>
            </a:extLst>
          </p:cNvPr>
          <p:cNvSpPr txBox="1"/>
          <p:nvPr/>
        </p:nvSpPr>
        <p:spPr>
          <a:xfrm>
            <a:off x="279919" y="149291"/>
            <a:ext cx="707260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endParaRPr lang="en-GB" sz="2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en-GB" sz="2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 países que impedem a chegada de migrantes (37). As pessoas dos países anfitriões têm xenofobia (39). 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en-GB" sz="2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mídia digital roubando a privacidade (42) e espalhando ódio e destruição (43), notícias falsas, fomentando o preconceito e o ódio (45). 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en-GB" sz="2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 países economicamente prósperos são propostos como modelos culturais e as pessoas dos países pobres se sentem inferiores em relação à sua própria cultura (51).  </a:t>
            </a:r>
            <a:endParaRPr lang="en-GB" sz="28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Apesar dessas nuvens negras, há muitos novos caminhos de esperança (54).</a:t>
            </a:r>
            <a:endParaRPr lang="en-IN" sz="28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W: INCOME INEQUALITY RE: MAJOR PROBLEM – zodakreza">
            <a:extLst>
              <a:ext uri="{FF2B5EF4-FFF2-40B4-BE49-F238E27FC236}">
                <a16:creationId xmlns:a16="http://schemas.microsoft.com/office/drawing/2014/main" id="{DF64F021-87F5-5C03-C4A1-90DA1F66E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473" y="559837"/>
            <a:ext cx="4391608" cy="559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515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99C642-F8B4-4658-883B-51A271FB51D0}"/>
              </a:ext>
            </a:extLst>
          </p:cNvPr>
          <p:cNvSpPr/>
          <p:nvPr/>
        </p:nvSpPr>
        <p:spPr>
          <a:xfrm>
            <a:off x="604616" y="1796574"/>
            <a:ext cx="6710583" cy="41549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parábola do Bom Samaritano serve como um raio de luz na escuridão (56). A parábola (quem é meu próximo) nos leva de volta a uma pergunta anterior: "Onde está seu irmão Abel?" (Gênesis 4:9) (57)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sociedade doente é tentada a ignorar os outros (64). A parábola de Jesus nos convoca a redescobrir nossa vocação de cidadãos de nossas respectivas nações e do mundo inteiro, construtores de um novo vínculo social (66). A história do Bom Samaritano está sendo constantemente repetida (71). 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s://tse2.explicit.bing.net/th?id=OIP.ENnL28Pk2ssHEAdEgf7vwwHaEL&amp;pid=Api&amp;P=0">
            <a:extLst>
              <a:ext uri="{FF2B5EF4-FFF2-40B4-BE49-F238E27FC236}">
                <a16:creationId xmlns:a16="http://schemas.microsoft.com/office/drawing/2014/main" id="{72EA19C5-9E2D-49CB-B912-72B29A003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6" r="8546"/>
          <a:stretch/>
        </p:blipFill>
        <p:spPr bwMode="auto">
          <a:xfrm>
            <a:off x="7456714" y="2532503"/>
            <a:ext cx="4435469" cy="30524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47C5E84-9377-44E6-A33F-5417629C2E3C}"/>
              </a:ext>
            </a:extLst>
          </p:cNvPr>
          <p:cNvSpPr/>
          <p:nvPr/>
        </p:nvSpPr>
        <p:spPr>
          <a:xfrm>
            <a:off x="1148653" y="539845"/>
            <a:ext cx="9655208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CAPÍTULO 2: UM ESTRANHO NA ESTRADA</a:t>
            </a:r>
            <a:endParaRPr lang="en-IN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08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B8BBEBD-C464-2AFD-70CF-7CB67527B03D}"/>
              </a:ext>
            </a:extLst>
          </p:cNvPr>
          <p:cNvSpPr txBox="1"/>
          <p:nvPr/>
        </p:nvSpPr>
        <p:spPr>
          <a:xfrm>
            <a:off x="130629" y="304800"/>
            <a:ext cx="8219232" cy="60016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400" b="1" dirty="0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 história começa após o roubo ter ocorrido (72). O pessoal religioso que não ajuda implica que a fé em Deus não é garantia de uma vida de amor e caridade (74). Geralmente, os ladrões e os transeuntes têm uma aliança (75).</a:t>
            </a:r>
            <a:endParaRPr lang="en-IN" sz="2400" b="1" dirty="0">
              <a:solidFill>
                <a:schemeClr val="bg1"/>
              </a:solidFill>
              <a:effectLst/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2400" b="1" dirty="0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	Havia uma estalagem e, portanto, o samaritano pôde colaborar com o estalajadeiro para cuidar do homem; deve haver instalações públicas e devemos </a:t>
            </a: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servir em solidariedade com elas </a:t>
            </a:r>
            <a:r>
              <a:rPr lang="en-GB" sz="2400" b="1" dirty="0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(78). O samaritano partiu sem esperar qualquer reconhecimento ou gratidão; somos chamados a imitar seu gesto de servir </a:t>
            </a: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 esperar </a:t>
            </a:r>
            <a:r>
              <a:rPr lang="en-GB" sz="2400" b="1" dirty="0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(79). Na parábola, o samaritano se torna vizinho do judeu ferido, cruzando as barreiras culturais e históricas; nós também somos chamados a amar além das fronteiras (81). Isso significa que o amor inclui todos (82).  Para os cristãos, Jesus está presente em cada estrangeiro (85). </a:t>
            </a:r>
            <a:endParaRPr lang="en-IN" sz="2400" b="1" dirty="0">
              <a:solidFill>
                <a:schemeClr val="bg1"/>
              </a:solidFill>
              <a:effectLst/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Love Without Boundaries Foundation - Home | Facebook">
            <a:extLst>
              <a:ext uri="{FF2B5EF4-FFF2-40B4-BE49-F238E27FC236}">
                <a16:creationId xmlns:a16="http://schemas.microsoft.com/office/drawing/2014/main" id="{1C1CD699-BB18-9046-1D94-AF24E36A7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176" y="1425303"/>
            <a:ext cx="3141306" cy="416145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887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C6FEE9-C3B6-4714-A763-10B97EFCF470}"/>
              </a:ext>
            </a:extLst>
          </p:cNvPr>
          <p:cNvSpPr/>
          <p:nvPr/>
        </p:nvSpPr>
        <p:spPr>
          <a:xfrm>
            <a:off x="502717" y="720071"/>
            <a:ext cx="1114499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CAPÍTULO 3: VISUALIZANDO E ENGENDRANDO UM MUNDO ABERTO</a:t>
            </a:r>
            <a:endParaRPr lang="en-IN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4E6619-C178-4247-932D-80A249EFD935}"/>
              </a:ext>
            </a:extLst>
          </p:cNvPr>
          <p:cNvSpPr/>
          <p:nvPr/>
        </p:nvSpPr>
        <p:spPr>
          <a:xfrm>
            <a:off x="502717" y="1817915"/>
            <a:ext cx="7075192" cy="41549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GB" sz="2200" dirty="0">
                <a:latin typeface="Berlin Sans FB Demi" panose="020E0802020502020306" pitchFamily="34" charset="0"/>
              </a:rPr>
              <a:t>Amar </a:t>
            </a:r>
            <a:r>
              <a:rPr lang="en-GB" sz="2200" dirty="0" err="1">
                <a:latin typeface="Berlin Sans FB Demi" panose="020E0802020502020306" pitchFamily="34" charset="0"/>
              </a:rPr>
              <a:t>os</a:t>
            </a:r>
            <a:r>
              <a:rPr lang="en-GB" sz="2200" dirty="0">
                <a:latin typeface="Berlin Sans FB Demi" panose="020E0802020502020306" pitchFamily="34" charset="0"/>
              </a:rPr>
              <a:t> outros: </a:t>
            </a:r>
            <a:r>
              <a:rPr lang="en-GB" sz="2200" dirty="0" err="1">
                <a:latin typeface="Berlin Sans FB Demi" panose="020E0802020502020306" pitchFamily="34" charset="0"/>
              </a:rPr>
              <a:t>Ninguém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pode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experimentar</a:t>
            </a:r>
            <a:r>
              <a:rPr lang="en-GB" sz="2200" dirty="0">
                <a:latin typeface="Berlin Sans FB Demi" panose="020E0802020502020306" pitchFamily="34" charset="0"/>
              </a:rPr>
              <a:t> a </a:t>
            </a:r>
            <a:r>
              <a:rPr lang="en-GB" sz="2200" dirty="0" err="1">
                <a:latin typeface="Berlin Sans FB Demi" panose="020E0802020502020306" pitchFamily="34" charset="0"/>
              </a:rPr>
              <a:t>verdadeira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beleza</a:t>
            </a:r>
            <a:r>
              <a:rPr lang="en-GB" sz="2200" dirty="0">
                <a:latin typeface="Berlin Sans FB Demi" panose="020E0802020502020306" pitchFamily="34" charset="0"/>
              </a:rPr>
              <a:t> da </a:t>
            </a:r>
            <a:r>
              <a:rPr lang="en-GB" sz="2200" dirty="0" err="1">
                <a:latin typeface="Berlin Sans FB Demi" panose="020E0802020502020306" pitchFamily="34" charset="0"/>
              </a:rPr>
              <a:t>vida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sem</a:t>
            </a:r>
            <a:r>
              <a:rPr lang="en-GB" sz="2200" dirty="0">
                <a:latin typeface="Berlin Sans FB Demi" panose="020E0802020502020306" pitchFamily="34" charset="0"/>
              </a:rPr>
              <a:t> se </a:t>
            </a:r>
            <a:r>
              <a:rPr lang="en-GB" sz="2200" dirty="0" err="1">
                <a:latin typeface="Berlin Sans FB Demi" panose="020E0802020502020306" pitchFamily="34" charset="0"/>
              </a:rPr>
              <a:t>relacionar</a:t>
            </a:r>
            <a:r>
              <a:rPr lang="en-GB" sz="2200" dirty="0">
                <a:latin typeface="Berlin Sans FB Demi" panose="020E0802020502020306" pitchFamily="34" charset="0"/>
              </a:rPr>
              <a:t> com </a:t>
            </a:r>
            <a:r>
              <a:rPr lang="en-GB" sz="2200" dirty="0" err="1">
                <a:latin typeface="Berlin Sans FB Demi" panose="020E0802020502020306" pitchFamily="34" charset="0"/>
              </a:rPr>
              <a:t>os</a:t>
            </a:r>
            <a:r>
              <a:rPr lang="en-GB" sz="2200" dirty="0">
                <a:latin typeface="Berlin Sans FB Demi" panose="020E0802020502020306" pitchFamily="34" charset="0"/>
              </a:rPr>
              <a:t> outros, </a:t>
            </a:r>
            <a:r>
              <a:rPr lang="en-GB" sz="2200" dirty="0" err="1">
                <a:latin typeface="Berlin Sans FB Demi" panose="020E0802020502020306" pitchFamily="34" charset="0"/>
              </a:rPr>
              <a:t>sem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ter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rostos</a:t>
            </a:r>
            <a:r>
              <a:rPr lang="en-GB" sz="2200" dirty="0">
                <a:latin typeface="Berlin Sans FB Demi" panose="020E0802020502020306" pitchFamily="34" charset="0"/>
              </a:rPr>
              <a:t> reais para </a:t>
            </a:r>
            <a:r>
              <a:rPr lang="en-GB" sz="2200" dirty="0" err="1">
                <a:latin typeface="Berlin Sans FB Demi" panose="020E0802020502020306" pitchFamily="34" charset="0"/>
              </a:rPr>
              <a:t>amar</a:t>
            </a:r>
            <a:r>
              <a:rPr lang="en-GB" sz="2200" dirty="0">
                <a:latin typeface="Berlin Sans FB Demi" panose="020E0802020502020306" pitchFamily="34" charset="0"/>
              </a:rPr>
              <a:t> (87). </a:t>
            </a:r>
            <a:r>
              <a:rPr lang="en-GB" sz="2200" dirty="0" err="1">
                <a:latin typeface="Berlin Sans FB Demi" panose="020E0802020502020306" pitchFamily="34" charset="0"/>
              </a:rPr>
              <a:t>Esse</a:t>
            </a:r>
            <a:r>
              <a:rPr lang="en-GB" sz="2200" dirty="0">
                <a:latin typeface="Berlin Sans FB Demi" panose="020E0802020502020306" pitchFamily="34" charset="0"/>
              </a:rPr>
              <a:t> amor </a:t>
            </a:r>
            <a:r>
              <a:rPr lang="en-GB" sz="2200" dirty="0" err="1">
                <a:latin typeface="Berlin Sans FB Demi" panose="020E0802020502020306" pitchFamily="34" charset="0"/>
              </a:rPr>
              <a:t>deve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ir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além</a:t>
            </a:r>
            <a:r>
              <a:rPr lang="en-GB" sz="2200" dirty="0">
                <a:latin typeface="Berlin Sans FB Demi" panose="020E0802020502020306" pitchFamily="34" charset="0"/>
              </a:rPr>
              <a:t> de um </a:t>
            </a:r>
            <a:r>
              <a:rPr lang="en-GB" sz="2200" dirty="0" err="1">
                <a:latin typeface="Berlin Sans FB Demi" panose="020E0802020502020306" pitchFamily="34" charset="0"/>
              </a:rPr>
              <a:t>grupo</a:t>
            </a:r>
            <a:r>
              <a:rPr lang="en-GB" sz="2200" dirty="0">
                <a:latin typeface="Berlin Sans FB Demi" panose="020E0802020502020306" pitchFamily="34" charset="0"/>
              </a:rPr>
              <a:t> e da </a:t>
            </a:r>
            <a:r>
              <a:rPr lang="en-GB" sz="2200" dirty="0" err="1">
                <a:latin typeface="Berlin Sans FB Demi" panose="020E0802020502020306" pitchFamily="34" charset="0"/>
              </a:rPr>
              <a:t>família</a:t>
            </a:r>
            <a:r>
              <a:rPr lang="en-GB" sz="2200" dirty="0">
                <a:latin typeface="Berlin Sans FB Demi" panose="020E0802020502020306" pitchFamily="34" charset="0"/>
              </a:rPr>
              <a:t> (89). As </a:t>
            </a:r>
            <a:r>
              <a:rPr lang="en-GB" sz="2200" dirty="0" err="1">
                <a:latin typeface="Berlin Sans FB Demi" panose="020E0802020502020306" pitchFamily="34" charset="0"/>
              </a:rPr>
              <a:t>comunidades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monásticas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recebiam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peregrinos</a:t>
            </a:r>
            <a:r>
              <a:rPr lang="en-GB" sz="2200" dirty="0">
                <a:latin typeface="Berlin Sans FB Demi" panose="020E0802020502020306" pitchFamily="34" charset="0"/>
              </a:rPr>
              <a:t> para </a:t>
            </a:r>
            <a:r>
              <a:rPr lang="en-GB" sz="2200" dirty="0" err="1">
                <a:latin typeface="Berlin Sans FB Demi" panose="020E0802020502020306" pitchFamily="34" charset="0"/>
              </a:rPr>
              <a:t>encontrar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pessoas</a:t>
            </a:r>
            <a:r>
              <a:rPr lang="en-GB" sz="2200" dirty="0">
                <a:latin typeface="Berlin Sans FB Demi" panose="020E0802020502020306" pitchFamily="34" charset="0"/>
              </a:rPr>
              <a:t> fora de </a:t>
            </a:r>
            <a:r>
              <a:rPr lang="en-GB" sz="2200" dirty="0" err="1">
                <a:latin typeface="Berlin Sans FB Demi" panose="020E0802020502020306" pitchFamily="34" charset="0"/>
              </a:rPr>
              <a:t>seu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mosteiro</a:t>
            </a:r>
            <a:r>
              <a:rPr lang="en-GB" sz="2200" dirty="0">
                <a:latin typeface="Berlin Sans FB Demi" panose="020E0802020502020306" pitchFamily="34" charset="0"/>
              </a:rPr>
              <a:t> (90).  O </a:t>
            </a:r>
            <a:r>
              <a:rPr lang="en-GB" sz="2200" dirty="0" err="1">
                <a:latin typeface="Berlin Sans FB Demi" panose="020E0802020502020306" pitchFamily="34" charset="0"/>
              </a:rPr>
              <a:t>maior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perigo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está</a:t>
            </a:r>
            <a:r>
              <a:rPr lang="en-GB" sz="2200" dirty="0">
                <a:latin typeface="Berlin Sans FB Demi" panose="020E0802020502020306" pitchFamily="34" charset="0"/>
              </a:rPr>
              <a:t> no </a:t>
            </a:r>
            <a:r>
              <a:rPr lang="en-GB" sz="2200" dirty="0" err="1">
                <a:latin typeface="Berlin Sans FB Demi" panose="020E0802020502020306" pitchFamily="34" charset="0"/>
              </a:rPr>
              <a:t>fato</a:t>
            </a:r>
            <a:r>
              <a:rPr lang="en-GB" sz="2200" dirty="0">
                <a:latin typeface="Berlin Sans FB Demi" panose="020E0802020502020306" pitchFamily="34" charset="0"/>
              </a:rPr>
              <a:t> de </a:t>
            </a:r>
            <a:r>
              <a:rPr lang="en-GB" sz="2200" dirty="0" err="1">
                <a:latin typeface="Berlin Sans FB Demi" panose="020E0802020502020306" pitchFamily="34" charset="0"/>
              </a:rPr>
              <a:t>não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amar</a:t>
            </a:r>
            <a:r>
              <a:rPr lang="en-GB" sz="2200" dirty="0">
                <a:latin typeface="Berlin Sans FB Demi" panose="020E0802020502020306" pitchFamily="34" charset="0"/>
              </a:rPr>
              <a:t> (92). </a:t>
            </a:r>
            <a:r>
              <a:rPr lang="en-GB" sz="2200" dirty="0" err="1">
                <a:latin typeface="Berlin Sans FB Demi" panose="020E0802020502020306" pitchFamily="34" charset="0"/>
              </a:rPr>
              <a:t>Aqueles</a:t>
            </a:r>
            <a:r>
              <a:rPr lang="en-GB" sz="2200" dirty="0">
                <a:latin typeface="Berlin Sans FB Demi" panose="020E0802020502020306" pitchFamily="34" charset="0"/>
              </a:rPr>
              <a:t> que </a:t>
            </a:r>
            <a:r>
              <a:rPr lang="en-GB" sz="2200" dirty="0" err="1">
                <a:latin typeface="Berlin Sans FB Demi" panose="020E0802020502020306" pitchFamily="34" charset="0"/>
              </a:rPr>
              <a:t>são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abandonados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ou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ignorados</a:t>
            </a:r>
            <a:r>
              <a:rPr lang="en-GB" sz="2200" dirty="0">
                <a:latin typeface="Berlin Sans FB Demi" panose="020E0802020502020306" pitchFamily="34" charset="0"/>
              </a:rPr>
              <a:t> pela </a:t>
            </a:r>
            <a:r>
              <a:rPr lang="en-GB" sz="2200" dirty="0" err="1">
                <a:latin typeface="Berlin Sans FB Demi" panose="020E0802020502020306" pitchFamily="34" charset="0"/>
              </a:rPr>
              <a:t>sociedade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tornam</a:t>
            </a:r>
            <a:r>
              <a:rPr lang="en-GB" sz="2200" dirty="0">
                <a:latin typeface="Berlin Sans FB Demi" panose="020E0802020502020306" pitchFamily="34" charset="0"/>
              </a:rPr>
              <a:t>-se </a:t>
            </a:r>
            <a:r>
              <a:rPr lang="en-GB" sz="2200" i="1" dirty="0" err="1">
                <a:latin typeface="Berlin Sans FB Demi" panose="020E0802020502020306" pitchFamily="34" charset="0"/>
              </a:rPr>
              <a:t>estrangeiros</a:t>
            </a:r>
            <a:r>
              <a:rPr lang="en-GB" sz="2200" i="1" dirty="0">
                <a:latin typeface="Berlin Sans FB Demi" panose="020E0802020502020306" pitchFamily="34" charset="0"/>
              </a:rPr>
              <a:t> </a:t>
            </a:r>
            <a:r>
              <a:rPr lang="en-GB" sz="2200" i="1" dirty="0" err="1">
                <a:latin typeface="Berlin Sans FB Demi" panose="020E0802020502020306" pitchFamily="34" charset="0"/>
              </a:rPr>
              <a:t>existenciais</a:t>
            </a:r>
            <a:r>
              <a:rPr lang="en-GB" sz="2200" dirty="0">
                <a:latin typeface="Berlin Sans FB Demi" panose="020E0802020502020306" pitchFamily="34" charset="0"/>
              </a:rPr>
              <a:t>, </a:t>
            </a:r>
            <a:r>
              <a:rPr lang="en-GB" sz="2200" dirty="0" err="1">
                <a:latin typeface="Berlin Sans FB Demi" panose="020E0802020502020306" pitchFamily="34" charset="0"/>
              </a:rPr>
              <a:t>embora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tenham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nascido</a:t>
            </a:r>
            <a:r>
              <a:rPr lang="en-GB" sz="2200" dirty="0">
                <a:latin typeface="Berlin Sans FB Demi" panose="020E0802020502020306" pitchFamily="34" charset="0"/>
              </a:rPr>
              <a:t> no </a:t>
            </a:r>
            <a:r>
              <a:rPr lang="en-GB" sz="2200" dirty="0" err="1">
                <a:latin typeface="Berlin Sans FB Demi" panose="020E0802020502020306" pitchFamily="34" charset="0"/>
              </a:rPr>
              <a:t>mesmo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país</a:t>
            </a:r>
            <a:r>
              <a:rPr lang="en-GB" sz="2200" dirty="0">
                <a:latin typeface="Berlin Sans FB Demi" panose="020E0802020502020306" pitchFamily="34" charset="0"/>
              </a:rPr>
              <a:t> (97). As </a:t>
            </a:r>
            <a:r>
              <a:rPr lang="en-GB" sz="2200" dirty="0" err="1">
                <a:latin typeface="Berlin Sans FB Demi" panose="020E0802020502020306" pitchFamily="34" charset="0"/>
              </a:rPr>
              <a:t>pessoas</a:t>
            </a:r>
            <a:r>
              <a:rPr lang="en-GB" sz="2200" dirty="0">
                <a:latin typeface="Berlin Sans FB Demi" panose="020E0802020502020306" pitchFamily="34" charset="0"/>
              </a:rPr>
              <a:t> com </a:t>
            </a:r>
            <a:r>
              <a:rPr lang="en-GB" sz="2200" dirty="0" err="1">
                <a:latin typeface="Berlin Sans FB Demi" panose="020E0802020502020306" pitchFamily="34" charset="0"/>
              </a:rPr>
              <a:t>deficiência</a:t>
            </a:r>
            <a:r>
              <a:rPr lang="en-GB" sz="2200" dirty="0">
                <a:latin typeface="Berlin Sans FB Demi" panose="020E0802020502020306" pitchFamily="34" charset="0"/>
              </a:rPr>
              <a:t> e </a:t>
            </a:r>
            <a:r>
              <a:rPr lang="en-GB" sz="2200" dirty="0" err="1">
                <a:latin typeface="Berlin Sans FB Demi" panose="020E0802020502020306" pitchFamily="34" charset="0"/>
              </a:rPr>
              <a:t>os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idosos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são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tratados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como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estrangeiros</a:t>
            </a:r>
            <a:r>
              <a:rPr lang="en-GB" sz="2200" dirty="0">
                <a:latin typeface="Berlin Sans FB Demi" panose="020E0802020502020306" pitchFamily="34" charset="0"/>
              </a:rPr>
              <a:t> </a:t>
            </a:r>
            <a:r>
              <a:rPr lang="en-GB" sz="2200" dirty="0" err="1">
                <a:latin typeface="Berlin Sans FB Demi" panose="020E0802020502020306" pitchFamily="34" charset="0"/>
              </a:rPr>
              <a:t>existenciais</a:t>
            </a:r>
            <a:r>
              <a:rPr lang="en-GB" sz="2200" dirty="0">
                <a:latin typeface="Berlin Sans FB Demi" panose="020E0802020502020306" pitchFamily="34" charset="0"/>
              </a:rPr>
              <a:t> (98). 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tse3.mm.bing.net/th?id=OIP.Qx4Aind-Z44UrQvtW-z0TAHaEK&amp;pid=Api&amp;P=0">
            <a:extLst>
              <a:ext uri="{FF2B5EF4-FFF2-40B4-BE49-F238E27FC236}">
                <a16:creationId xmlns:a16="http://schemas.microsoft.com/office/drawing/2014/main" id="{D9977281-C9A9-4569-BA65-9CA45593C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909" y="2526154"/>
            <a:ext cx="4242642" cy="30885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64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84E6619-C178-4247-932D-80A249EFD935}"/>
              </a:ext>
            </a:extLst>
          </p:cNvPr>
          <p:cNvSpPr/>
          <p:nvPr/>
        </p:nvSpPr>
        <p:spPr>
          <a:xfrm>
            <a:off x="556004" y="1179259"/>
            <a:ext cx="7720874" cy="48936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400" b="1" dirty="0">
                <a:latin typeface="Berlin Sans FB Demi" panose="020E0802020502020306" pitchFamily="34" charset="0"/>
              </a:rPr>
              <a:t>Sociedade inclusiva e solidária: O futuro não é de uniformidade unidimensional, mas inclusivo (100). Todos, inclusive as pessoas improdutivas, os pobres, os sem instrução, os deficientes, têm o direito de viver com dignidade e de alcançar o desenvolvimento integral (107, 109, 110). Em uma situação em que tudo parece se desintegrar, a solidariedade deve ser cultivada porque somos responsáveis pelos necessitados. A família é um lugar privilegiado para a educação da solidariedade (114-115). Solidariedade não é apenas ajudar, mas também significa combater as causas estruturais da pobreza, da desigualdade e da negação dos direitos humanos (116).  </a:t>
            </a:r>
            <a:endParaRPr lang="en-IN" sz="24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uman Rights and Solidarity resource (for ages 7-13) | Amnesty  International UK">
            <a:extLst>
              <a:ext uri="{FF2B5EF4-FFF2-40B4-BE49-F238E27FC236}">
                <a16:creationId xmlns:a16="http://schemas.microsoft.com/office/drawing/2014/main" id="{90169A38-AF58-A2A5-2B87-1AA911887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482" y="1179259"/>
            <a:ext cx="3340359" cy="4396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1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84E6619-C178-4247-932D-80A249EFD935}"/>
              </a:ext>
            </a:extLst>
          </p:cNvPr>
          <p:cNvSpPr/>
          <p:nvPr/>
        </p:nvSpPr>
        <p:spPr>
          <a:xfrm>
            <a:off x="206829" y="315686"/>
            <a:ext cx="8175171" cy="5509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200" b="1" dirty="0">
                <a:latin typeface="Berlin Sans FB Demi" panose="020E0802020502020306" pitchFamily="34" charset="0"/>
              </a:rPr>
              <a:t>Destinação comum dos bens: Os bens criados no mundo pertencem a todas as pessoas.  Esse é o primeiro direito natural e inerente. Todos os outros direitos relacionados aos bens não devem impedir esse direito (118-120). Ninguém pode ser privado desse direito por causa de seu local de nascimento, sociedade, país ou gênero (121). As atividades comerciais devem trazer desenvolvimento, eliminar a pobreza e criar empregos (123). </a:t>
            </a:r>
            <a:endParaRPr lang="en-GB" sz="2200" b="1" i="1" dirty="0">
              <a:latin typeface="Berlin Sans FB Demi" panose="020E0802020502020306" pitchFamily="34" charset="0"/>
            </a:endParaRPr>
          </a:p>
          <a:p>
            <a:pPr algn="just"/>
            <a:r>
              <a:rPr lang="en-GB" sz="2200" b="1" i="1" dirty="0">
                <a:latin typeface="Berlin Sans FB Demi" panose="020E0802020502020306" pitchFamily="34" charset="0"/>
              </a:rPr>
              <a:t>Mundo sem fronteiras: </a:t>
            </a:r>
            <a:r>
              <a:rPr lang="en-GB" sz="2200" b="1" dirty="0">
                <a:latin typeface="Berlin Sans FB Demi" panose="020E0802020502020306" pitchFamily="34" charset="0"/>
              </a:rPr>
              <a:t>Cada país também pertence ao estrangeiro. Os bens e a prosperidade de um país não devem ser negados a um estrangeiro que vive nele (124). Ao mesmo tempo em que se defende o princípio de que toda dívida legitimamente adquirida deve ser paga, o cumprimento dessa obrigação pelos países pobres não deve comprometer sua própria existência e crescimento (126). Temos que aspirar a um mundo que ofereça terra, moradia e trabalho para todos. Essa é a verdadeira paz (127). </a:t>
            </a:r>
            <a:endParaRPr lang="en-IN" sz="2200" b="1" dirty="0">
              <a:latin typeface="Berlin Sans FB Demi" panose="020E0802020502020306" pitchFamily="34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A4E49B50-C5E3-4B0C-1FDD-0854C84D2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680" y="1263311"/>
            <a:ext cx="3290180" cy="43313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47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A75434-B0FB-4D40-BB6B-C4F55F51EA8A}"/>
              </a:ext>
            </a:extLst>
          </p:cNvPr>
          <p:cNvSpPr/>
          <p:nvPr/>
        </p:nvSpPr>
        <p:spPr>
          <a:xfrm>
            <a:off x="1306286" y="1904067"/>
            <a:ext cx="9296400" cy="43396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IN" sz="23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Attitudes towards Migrants (Atitudes em relação aos migrantes):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GB" sz="2300" b="1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Respeitar o direito de todos os indivíduos de encontrar um lugar que atenda às suas necessidades básicas. Nossa resposta aos migrantes é: Acolher, proteger, promover e integrar aqueles que chegam (129); os migrantes devem receber cidadania (131). Temos de desenvolver um modelo de governança global com relação aos movimentos de refugiados (132). 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GB" sz="2300" b="1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Os imigrantes são uma dádiva e também uma bênção (133, 135). Temos de acolher os migrantes gratuitamente (sem contar o benefício mútuo), porque é um ato bom (139). Somente uma cultura social e política que acolhe pronta e gratuitamente os outros terá um futuro (141). </a:t>
            </a:r>
            <a:endParaRPr lang="en-IN" sz="23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560852-8083-40D0-9522-787BC242FBE2}"/>
              </a:ext>
            </a:extLst>
          </p:cNvPr>
          <p:cNvSpPr/>
          <p:nvPr/>
        </p:nvSpPr>
        <p:spPr>
          <a:xfrm>
            <a:off x="174171" y="476975"/>
            <a:ext cx="10657115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CAPÍTULO 4 </a:t>
            </a:r>
          </a:p>
          <a:p>
            <a:pPr algn="ctr"/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erlin Sans FB" panose="020E06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CORAÇÃO ABERTO PARA O MUNDO INTEIRO: Migrantes</a:t>
            </a:r>
            <a:endParaRPr lang="en-IN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45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34E39F-39FE-E512-0F13-FCAF913766EB}"/>
              </a:ext>
            </a:extLst>
          </p:cNvPr>
          <p:cNvSpPr txBox="1"/>
          <p:nvPr/>
        </p:nvSpPr>
        <p:spPr>
          <a:xfrm>
            <a:off x="597160" y="1287624"/>
            <a:ext cx="6585960" cy="44012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800" dirty="0">
                <a:solidFill>
                  <a:schemeClr val="bg1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 haver uma tensão saudável entre o global e o local, de modo a evitar a abstração ou a estreiteza (142).  Temos de valorizar nossas raízes e culturas ancestrais e, ao mesmo tempo, dialogar com outras culturas (148). Ver os outros como concorrentes ou inimigos perigosos afeta as relações entre os povos da mesma região e entre os países (152). </a:t>
            </a:r>
            <a:endParaRPr lang="en-IN" sz="2800" dirty="0">
              <a:solidFill>
                <a:schemeClr val="bg1"/>
              </a:solidFill>
              <a:latin typeface="Berlin Sans FB Demi" panose="020E0802020502020306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2 Free CC0 Local Stock Photos - StockSnap.io">
            <a:extLst>
              <a:ext uri="{FF2B5EF4-FFF2-40B4-BE49-F238E27FC236}">
                <a16:creationId xmlns:a16="http://schemas.microsoft.com/office/drawing/2014/main" id="{CD453395-ED62-69EC-9631-2DB18611B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93609"/>
            <a:ext cx="3974840" cy="38175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7DCAF62-B6C5-46C1-B547-5D914E5C741B}"/>
              </a:ext>
            </a:extLst>
          </p:cNvPr>
          <p:cNvSpPr/>
          <p:nvPr/>
        </p:nvSpPr>
        <p:spPr>
          <a:xfrm>
            <a:off x="3511799" y="203815"/>
            <a:ext cx="5168403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erlin Sans FB Demi" panose="020E0802020502020306" pitchFamily="34" charset="0"/>
                <a:cs typeface="Times New Roman" panose="02020603050405020304" pitchFamily="18" charset="0"/>
              </a:rPr>
              <a:t>Local e global: </a:t>
            </a:r>
            <a:endParaRPr lang="en-IN" sz="4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43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5BF8C6-F021-4657-A7D0-251BB3D6CC10}"/>
              </a:ext>
            </a:extLst>
          </p:cNvPr>
          <p:cNvSpPr/>
          <p:nvPr/>
        </p:nvSpPr>
        <p:spPr>
          <a:xfrm>
            <a:off x="472751" y="470263"/>
            <a:ext cx="7352524" cy="60016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Para promover uma comunidade global, é necessária uma política melhor (154). </a:t>
            </a:r>
            <a:endParaRPr lang="en-GB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Tanto o populismo, que explora as pessoas vulneráveis com promessas vazias de emoção para conquistar seu apoio, quanto o liberalismo, que atende aos interesses econômicos dos poderosos, não conseguem criar espaço para todos (155).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 As pessoas devem ter uma vida digna por meio do trabalho.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há pobreza pior do que aquela que tira o trabalho e a dignidade do trabalho (162).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Há necessidade de uma </a:t>
            </a:r>
            <a:r>
              <a:rPr lang="en-GB" sz="22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organização mundial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eficiente </a:t>
            </a:r>
            <a:r>
              <a:rPr lang="en-GB" sz="22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resolver os problemas que afligem as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pessoas abandonadas (165).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Precisamos de uma política que coloque a dignidade humana no centro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e, com base nesse pilar, construa as estruturas sociais alternativas que são necessárias (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168). 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tse2.mm.bing.net/th?id=OIP.JkbKHxe_Fn1GsSG4-4mSegHaEK&amp;pid=Api&amp;P=0">
            <a:extLst>
              <a:ext uri="{FF2B5EF4-FFF2-40B4-BE49-F238E27FC236}">
                <a16:creationId xmlns:a16="http://schemas.microsoft.com/office/drawing/2014/main" id="{47C78052-D7DF-47FC-9060-47B9957C2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988" y="2627532"/>
            <a:ext cx="3863504" cy="310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48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5BF8C6-F021-4657-A7D0-251BB3D6CC10}"/>
              </a:ext>
            </a:extLst>
          </p:cNvPr>
          <p:cNvSpPr/>
          <p:nvPr/>
        </p:nvSpPr>
        <p:spPr>
          <a:xfrm>
            <a:off x="244549" y="265814"/>
            <a:ext cx="7081284" cy="5509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en-GB" sz="2200" b="1" dirty="0">
                <a:latin typeface="Berlin Sans FB Demi" panose="020E0802020502020306" pitchFamily="34" charset="0"/>
              </a:rPr>
              <a:t>Reforma da ONU: </a:t>
            </a:r>
            <a:r>
              <a:rPr lang="en-GB" sz="2200" dirty="0">
                <a:latin typeface="Berlin Sans FB Demi" panose="020E0802020502020306" pitchFamily="34" charset="0"/>
              </a:rPr>
              <a:t>Hoje os setores financeiros transnacionais estão enfraquecendo o poder dos Estados. Como os Estados estão se tornando fracos, é preciso haver instituições internacionais fortes e organizadas de forma eficiente (172). É necessário </a:t>
            </a:r>
            <a:r>
              <a:rPr lang="en-GB" sz="2200" i="1" dirty="0">
                <a:latin typeface="Berlin Sans FB Demi" panose="020E0802020502020306" pitchFamily="34" charset="0"/>
              </a:rPr>
              <a:t>reformar a ONU e também as instituições econômicas e financeiras internacionais </a:t>
            </a:r>
            <a:r>
              <a:rPr lang="en-GB" sz="2200" dirty="0">
                <a:latin typeface="Berlin Sans FB Demi" panose="020E0802020502020306" pitchFamily="34" charset="0"/>
              </a:rPr>
              <a:t>(173).  </a:t>
            </a:r>
            <a:endParaRPr lang="en-IN" sz="2200" dirty="0">
              <a:latin typeface="Berlin Sans FB Demi" panose="020E0802020502020306" pitchFamily="34" charset="0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en-GB" sz="2200" b="1" dirty="0">
                <a:latin typeface="Berlin Sans FB Demi" panose="020E0802020502020306" pitchFamily="34" charset="0"/>
              </a:rPr>
              <a:t>Caridade política: </a:t>
            </a:r>
            <a:r>
              <a:rPr lang="en-GB" sz="2200" dirty="0">
                <a:latin typeface="Berlin Sans FB Demi" panose="020E0802020502020306" pitchFamily="34" charset="0"/>
              </a:rPr>
              <a:t>A caridade política promove a fraternidade e a justiça para todos. A política é a forma mais elevada de caridade quando busca o bem comum (180, 182). O exercício da caridade política significa: mudar as condições sociais que causam sofrimento (186), encontrar soluções eficazes para a exclusão social e econômica (188), globalizar os direitos humanos mais básicos e eliminar a fome (189).  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United to Reform | United to Reform">
            <a:extLst>
              <a:ext uri="{FF2B5EF4-FFF2-40B4-BE49-F238E27FC236}">
                <a16:creationId xmlns:a16="http://schemas.microsoft.com/office/drawing/2014/main" id="{C30A8BBA-71B7-237F-5843-5DE8C78E73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9669" r="5697" b="12264"/>
          <a:stretch/>
        </p:blipFill>
        <p:spPr bwMode="auto">
          <a:xfrm>
            <a:off x="7711439" y="1148080"/>
            <a:ext cx="3982721" cy="429768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19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5BF8C6-F021-4657-A7D0-251BB3D6CC10}"/>
              </a:ext>
            </a:extLst>
          </p:cNvPr>
          <p:cNvSpPr/>
          <p:nvPr/>
        </p:nvSpPr>
        <p:spPr>
          <a:xfrm>
            <a:off x="514764" y="1127516"/>
            <a:ext cx="6904653" cy="52629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GB" sz="2200" dirty="0">
                <a:latin typeface="Berlin Sans FB Demi" panose="020E0802020502020306" pitchFamily="34" charset="0"/>
              </a:rPr>
              <a:t>Os políticos devem estar prontos para ouvir as opiniões dos outros (190-191);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GB" sz="2200" dirty="0">
                <a:latin typeface="Berlin Sans FB Demi" panose="020E0802020502020306" pitchFamily="34" charset="0"/>
              </a:rPr>
              <a:t>Eles precisam praticar o amor em seus relacionamentos interpessoais diários (193);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GB" sz="2200" dirty="0">
                <a:latin typeface="Berlin Sans FB Demi" panose="020E0802020502020306" pitchFamily="34" charset="0"/>
              </a:rPr>
              <a:t>Eles devem expressar amor terno aos menores, aos mais fracos, aos mais pobres (194).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GB" sz="2200" dirty="0">
                <a:latin typeface="Berlin Sans FB Demi" panose="020E0802020502020306" pitchFamily="34" charset="0"/>
              </a:rPr>
              <a:t>A boa política combina amor, esperança e bondade que estão presentes nos corações humanos (196).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GB" sz="2200" dirty="0">
                <a:latin typeface="Berlin Sans FB Demi" panose="020E0802020502020306" pitchFamily="34" charset="0"/>
              </a:rPr>
              <a:t>Eles não devem se perguntar: "Quantas pessoas votaram em mim?", "Quantas pessoas tiveram uma imagem positiva de mim?", mas devem se perguntar: "Quanto amor coloquei em meu trabalho?" "O que eu fiz para o progresso de nosso povo?" 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Political Science Images - Free Download on Freepik">
            <a:extLst>
              <a:ext uri="{FF2B5EF4-FFF2-40B4-BE49-F238E27FC236}">
                <a16:creationId xmlns:a16="http://schemas.microsoft.com/office/drawing/2014/main" id="{97964F6C-4980-9BD9-42C0-95A6DB1821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4"/>
          <a:stretch/>
        </p:blipFill>
        <p:spPr bwMode="auto">
          <a:xfrm>
            <a:off x="7777679" y="1337763"/>
            <a:ext cx="3980837" cy="48424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22F566-54E6-4349-B44F-C14985219089}"/>
              </a:ext>
            </a:extLst>
          </p:cNvPr>
          <p:cNvSpPr/>
          <p:nvPr/>
        </p:nvSpPr>
        <p:spPr>
          <a:xfrm>
            <a:off x="3271520" y="98173"/>
            <a:ext cx="6065520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Deveres dos políticos: </a:t>
            </a:r>
            <a:endParaRPr lang="en-IN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34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7C0193-8C1F-4112-9101-F3BFE1052C19}"/>
              </a:ext>
            </a:extLst>
          </p:cNvPr>
          <p:cNvSpPr/>
          <p:nvPr/>
        </p:nvSpPr>
        <p:spPr>
          <a:xfrm>
            <a:off x="305215" y="2015633"/>
            <a:ext cx="6949025" cy="44012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800" b="1" dirty="0">
                <a:latin typeface="Berlin Sans FB Demi" panose="020E0802020502020306" pitchFamily="34" charset="0"/>
              </a:rPr>
              <a:t>Para nos encontrarmos e ajudarmos uns aos outros, precisamos dialogar. </a:t>
            </a:r>
            <a:r>
              <a:rPr lang="en-GB" sz="28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Diálogo significa aproximar-se, falar, ouvir, olhar, conhecer e entender o outro e encontrar um ponto em comum (198).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GB" sz="2800" b="1" dirty="0">
                <a:latin typeface="Berlin Sans FB Demi" panose="020E0802020502020306" pitchFamily="34" charset="0"/>
              </a:rPr>
              <a:t>A falta de diálogo significa que as pessoas não estão preocupadas com o bem comum, mas estão interessadas em seu poder ou em impor suas próprias ideias (202). </a:t>
            </a:r>
            <a:endParaRPr lang="en-IN" sz="28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F2C763-F7EA-4E07-BB71-3FB6F5C2364A}"/>
              </a:ext>
            </a:extLst>
          </p:cNvPr>
          <p:cNvSpPr/>
          <p:nvPr/>
        </p:nvSpPr>
        <p:spPr>
          <a:xfrm>
            <a:off x="2188520" y="518359"/>
            <a:ext cx="781496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CAPÍTULO 6</a:t>
            </a:r>
          </a:p>
          <a:p>
            <a:pPr algn="ctr"/>
            <a:r>
              <a:rPr lang="en-GB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DIÁLOGO E AMIZADE NA SOCIEDADE</a:t>
            </a:r>
            <a:endParaRPr lang="en-IN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Berlin Sans FB Demi" panose="020E0802020502020306" pitchFamily="34" charset="0"/>
            </a:endParaRPr>
          </a:p>
        </p:txBody>
      </p:sp>
      <p:pic>
        <p:nvPicPr>
          <p:cNvPr id="6146" name="Picture 2" descr="https://tse2.mm.bing.net/th?id=OIP.HlksAF9-8SEXkyRPfdbfOAHaEt&amp;pid=Api&amp;P=0">
            <a:extLst>
              <a:ext uri="{FF2B5EF4-FFF2-40B4-BE49-F238E27FC236}">
                <a16:creationId xmlns:a16="http://schemas.microsoft.com/office/drawing/2014/main" id="{F40470E4-EA6B-4856-9226-716071268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039" y="2763355"/>
            <a:ext cx="4155025" cy="29057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44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5C3023-571F-FA81-7C82-FC64FCF893BC}"/>
              </a:ext>
            </a:extLst>
          </p:cNvPr>
          <p:cNvSpPr txBox="1"/>
          <p:nvPr/>
        </p:nvSpPr>
        <p:spPr>
          <a:xfrm>
            <a:off x="351112" y="1719306"/>
            <a:ext cx="7129484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capacidade de respeitar o ponto de vista do outro (203).</a:t>
            </a:r>
            <a:endParaRPr lang="en-IN" sz="24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 interdisciplinar para se abrir aos pontos de vista dos outros (204).</a:t>
            </a:r>
            <a:endParaRPr lang="en-IN" sz="24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mídia baseada na Internet deve ajudar na busca de toda a verdade e não trazer à tona as fraquezas e o pior das pessoas (205).</a:t>
            </a:r>
            <a:endParaRPr lang="en-IN" sz="24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Busca da verdade com base em princípios universalmente válidos e direitos fundamentais (206).</a:t>
            </a:r>
            <a:endParaRPr lang="en-IN" sz="2400" b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en-GB" sz="2400" b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respeito pela dignidade humana em todas as circunstâncias (213). </a:t>
            </a:r>
            <a:endParaRPr lang="en-IN" sz="2400" dirty="0">
              <a:solidFill>
                <a:schemeClr val="bg1"/>
              </a:solidFill>
              <a:effectLst/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The Search for Truth - The Inner Journey">
            <a:extLst>
              <a:ext uri="{FF2B5EF4-FFF2-40B4-BE49-F238E27FC236}">
                <a16:creationId xmlns:a16="http://schemas.microsoft.com/office/drawing/2014/main" id="{163E89D4-1C01-BD9D-4B55-CC62A6FB0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354" y="1902460"/>
            <a:ext cx="4093534" cy="3378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B11F2B-C2CF-4CB4-9E4E-54DDCB79EBEB}"/>
              </a:ext>
            </a:extLst>
          </p:cNvPr>
          <p:cNvSpPr/>
          <p:nvPr/>
        </p:nvSpPr>
        <p:spPr>
          <a:xfrm>
            <a:off x="1219200" y="229810"/>
            <a:ext cx="921512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haja um diálogo social autêntico, é necessário que haja: </a:t>
            </a:r>
            <a:endParaRPr lang="en-IN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77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tse1.mm.bing.net/th?id=OIP.hSlAIO5MrT8C0QErtoUthAHaC4&amp;pid=Api&amp;P=0">
            <a:extLst>
              <a:ext uri="{FF2B5EF4-FFF2-40B4-BE49-F238E27FC236}">
                <a16:creationId xmlns:a16="http://schemas.microsoft.com/office/drawing/2014/main" id="{1638225D-B59E-4CD6-952F-2867BEEDEC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7" r="31139"/>
          <a:stretch/>
        </p:blipFill>
        <p:spPr bwMode="auto">
          <a:xfrm>
            <a:off x="535959" y="1554480"/>
            <a:ext cx="3609321" cy="4227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6E4BC4-AF93-4341-96FA-08CF3BC6BB16}"/>
              </a:ext>
            </a:extLst>
          </p:cNvPr>
          <p:cNvSpPr/>
          <p:nvPr/>
        </p:nvSpPr>
        <p:spPr>
          <a:xfrm>
            <a:off x="4612640" y="1654243"/>
            <a:ext cx="7043401" cy="38164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200" b="1" dirty="0">
                <a:latin typeface="Berlin Sans FB Demi" panose="020E0802020502020306" pitchFamily="34" charset="0"/>
              </a:rPr>
              <a:t>É preciso haver uma </a:t>
            </a:r>
            <a:r>
              <a:rPr lang="en-GB" sz="2200" b="1" i="1" dirty="0">
                <a:latin typeface="Berlin Sans FB Demi" panose="020E0802020502020306" pitchFamily="34" charset="0"/>
              </a:rPr>
              <a:t>sociedade poliedro </a:t>
            </a:r>
            <a:r>
              <a:rPr lang="en-GB" sz="2200" b="1" dirty="0">
                <a:latin typeface="Berlin Sans FB Demi" panose="020E0802020502020306" pitchFamily="34" charset="0"/>
              </a:rPr>
              <a:t>multifacetada em que as diferenças coexistam mesmo em meio a discordâncias e reservas.  (215).</a:t>
            </a:r>
          </a:p>
          <a:p>
            <a:pPr algn="just"/>
            <a:r>
              <a:rPr lang="en-GB" sz="2200" b="1" dirty="0">
                <a:latin typeface="Berlin Sans FB Demi" panose="020E0802020502020306" pitchFamily="34" charset="0"/>
              </a:rPr>
              <a:t>A cultura está profundamente enraizada nas pessoas. Os desejos, os interesses e, por fim, a maneira como as pessoas vivem são expressos na cultura (216). </a:t>
            </a:r>
            <a:endParaRPr lang="en-IN" sz="2200" b="1" dirty="0">
              <a:latin typeface="Berlin Sans FB Demi" panose="020E0802020502020306" pitchFamily="34" charset="0"/>
            </a:endParaRPr>
          </a:p>
          <a:p>
            <a:pPr algn="just"/>
            <a:r>
              <a:rPr lang="en-GB" sz="2200" b="1" dirty="0">
                <a:latin typeface="Berlin Sans FB Demi" panose="020E0802020502020306" pitchFamily="34" charset="0"/>
              </a:rPr>
              <a:t>O </a:t>
            </a:r>
            <a:r>
              <a:rPr lang="en-GB" sz="2200" b="1" i="1" dirty="0">
                <a:latin typeface="Berlin Sans FB Demi" panose="020E0802020502020306" pitchFamily="34" charset="0"/>
              </a:rPr>
              <a:t>pacto social </a:t>
            </a:r>
            <a:r>
              <a:rPr lang="en-GB" sz="2200" b="1" dirty="0">
                <a:latin typeface="Berlin Sans FB Demi" panose="020E0802020502020306" pitchFamily="34" charset="0"/>
              </a:rPr>
              <a:t>(218) e o </a:t>
            </a:r>
            <a:r>
              <a:rPr lang="en-GB" sz="2200" b="1" i="1" dirty="0">
                <a:latin typeface="Berlin Sans FB Demi" panose="020E0802020502020306" pitchFamily="34" charset="0"/>
              </a:rPr>
              <a:t>pacto cultural </a:t>
            </a:r>
            <a:r>
              <a:rPr lang="en-GB" sz="2200" b="1" dirty="0">
                <a:latin typeface="Berlin Sans FB Demi" panose="020E0802020502020306" pitchFamily="34" charset="0"/>
              </a:rPr>
              <a:t>promovem o respeito à diversidade (219-220). </a:t>
            </a:r>
            <a:endParaRPr lang="en-IN" sz="2200" b="1" dirty="0">
              <a:latin typeface="Berlin Sans FB Demi" panose="020E0802020502020306" pitchFamily="34" charset="0"/>
            </a:endParaRPr>
          </a:p>
          <a:p>
            <a:pPr algn="just"/>
            <a:r>
              <a:rPr lang="en-GB" sz="2200" b="1" dirty="0">
                <a:latin typeface="Berlin Sans FB Demi" panose="020E0802020502020306" pitchFamily="34" charset="0"/>
              </a:rPr>
              <a:t>Temos que cultivar a bondade (222) que, por sua vez, pode transformar os estilos de vida, os relacionamentos e as formas de discutir e comparar ideias (224). </a:t>
            </a:r>
            <a:endParaRPr lang="en-IN" sz="2200" dirty="0">
              <a:latin typeface="Berlin Sans FB Demi" panose="020E0802020502020306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F35902-BEDA-413B-BB99-7447DA1B6F93}"/>
              </a:ext>
            </a:extLst>
          </p:cNvPr>
          <p:cNvSpPr/>
          <p:nvPr/>
        </p:nvSpPr>
        <p:spPr>
          <a:xfrm>
            <a:off x="2046514" y="250123"/>
            <a:ext cx="8139745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Encontro para uma nova cultura:</a:t>
            </a:r>
            <a:endParaRPr lang="en-IN" sz="4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97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2355084-3DD7-4EC1-86F3-F60706BB33A2}"/>
              </a:ext>
            </a:extLst>
          </p:cNvPr>
          <p:cNvSpPr/>
          <p:nvPr/>
        </p:nvSpPr>
        <p:spPr>
          <a:xfrm>
            <a:off x="692764" y="1358929"/>
            <a:ext cx="6665979" cy="469359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300" b="1" dirty="0">
                <a:solidFill>
                  <a:schemeClr val="bg1"/>
                </a:solidFill>
                <a:latin typeface="Berlin Sans FB Demi" panose="020E0802020502020306" pitchFamily="34" charset="0"/>
              </a:rPr>
              <a:t>Em todo o mundo, há uma necessidade de paz e de pacificadores (225). </a:t>
            </a:r>
            <a:endParaRPr lang="en-GB" sz="2300" b="1" i="1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3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encontro renovado </a:t>
            </a:r>
            <a:r>
              <a:rPr lang="en-GB" sz="23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daqueles que foram inimigos busca uma nova síntese para o bem de todos (226).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3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justiça e misericórdia são inseparáveis para a construção da paz </a:t>
            </a:r>
            <a:r>
              <a:rPr lang="en-GB" sz="23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(227).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3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bispos da África do Sul destacaram que a verdadeira reconciliação é alcançada de forma proativa (229).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3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desigualdade e a falta de desenvolvimento humano integral tornam a paz impossível (235). </a:t>
            </a:r>
            <a:endParaRPr lang="en-IN" sz="23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8176F0-3596-4BDA-9CCA-AD27E95B823A}"/>
              </a:ext>
            </a:extLst>
          </p:cNvPr>
          <p:cNvSpPr/>
          <p:nvPr/>
        </p:nvSpPr>
        <p:spPr>
          <a:xfrm>
            <a:off x="2998004" y="219303"/>
            <a:ext cx="6973309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CAPÍTULO 7</a:t>
            </a:r>
          </a:p>
          <a:p>
            <a:pPr algn="ctr"/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CAMINHOS DE UM ENCONTRO RENOVADO</a:t>
            </a:r>
            <a:endParaRPr lang="en-IN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923AD3-B599-CC44-9B06-695CD4592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8478" y="1548693"/>
            <a:ext cx="3677921" cy="4181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A087DC-EB63-634D-8206-413172FE1C06}"/>
              </a:ext>
            </a:extLst>
          </p:cNvPr>
          <p:cNvSpPr txBox="1"/>
          <p:nvPr/>
        </p:nvSpPr>
        <p:spPr>
          <a:xfrm>
            <a:off x="8158479" y="5730119"/>
            <a:ext cx="3677921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Berlin Sans FB Demi" panose="020E0802020502020306" pitchFamily="34" charset="0"/>
              </a:rPr>
              <a:t>Ansari (muçulmano) e Ashoke (hindu) tornam-se amigos na Índia </a:t>
            </a:r>
          </a:p>
        </p:txBody>
      </p:sp>
    </p:spTree>
    <p:extLst>
      <p:ext uri="{BB962C8B-B14F-4D97-AF65-F5344CB8AC3E}">
        <p14:creationId xmlns:p14="http://schemas.microsoft.com/office/powerpoint/2010/main" val="312818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1CDD0C-7812-44F9-A7C8-2ED5D28A7206}"/>
              </a:ext>
            </a:extLst>
          </p:cNvPr>
          <p:cNvSpPr/>
          <p:nvPr/>
        </p:nvSpPr>
        <p:spPr>
          <a:xfrm>
            <a:off x="309211" y="130630"/>
            <a:ext cx="7125731" cy="62324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1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 quem diga que os problemas fazem parte da sociedade e que promover a reconciliação é um sinal de fraqueza (236).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1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 o perdão e a reconciliação são temas centrais no cristianismo e também em outras religiões (237).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1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verdadeiro amor por um opressor significa buscar maneiras de fazer com que ele cesse sua opressão (241).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1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reconciliação autêntica não foge do conflito (244). Esquecer nunca é a resposta (246). Aqueles que realmente perdoam não esquecem (252).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1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guerra e a pena de morte introduzem novos elementos de destruição na sociedade (255).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1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há razão para uma </a:t>
            </a:r>
            <a:r>
              <a:rPr lang="en-GB" sz="21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guerra justa</a:t>
            </a:r>
            <a:r>
              <a:rPr lang="en-GB" sz="21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2100" b="1" dirty="0">
                <a:solidFill>
                  <a:schemeClr val="bg1"/>
                </a:solidFill>
                <a:latin typeface="Berlin Sans FB Demi" panose="020E0802020502020306" pitchFamily="34" charset="0"/>
              </a:rPr>
              <a:t>A igreja defende a posição: "</a:t>
            </a:r>
            <a:r>
              <a:rPr lang="en-GB" sz="21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Guerra nunca mais!</a:t>
            </a:r>
            <a:r>
              <a:rPr lang="en-GB" sz="21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(258). 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1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fim, a eliminação de todas as armas nucleares se torna um imperativo moral e humanitário. </a:t>
            </a:r>
            <a:r>
              <a:rPr lang="en-GB" sz="21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pena de morte </a:t>
            </a:r>
            <a:r>
              <a:rPr lang="en-GB" sz="21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simplesmente inadmissível (263). Uma </a:t>
            </a:r>
            <a:r>
              <a:rPr lang="en-GB" sz="21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sentença de prisão perpétua </a:t>
            </a:r>
            <a:r>
              <a:rPr lang="en-GB" sz="21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uma pena de morte secreta (268). </a:t>
            </a:r>
            <a:endParaRPr lang="en-IN" sz="21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politicaltheology.com/wp-content/uploads/2017/03/17-03-19-Reconciliation.jpg">
            <a:extLst>
              <a:ext uri="{FF2B5EF4-FFF2-40B4-BE49-F238E27FC236}">
                <a16:creationId xmlns:a16="http://schemas.microsoft.com/office/drawing/2014/main" id="{8C9D4AFE-702D-4558-A2D7-1F4DCA7C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200" y="2126897"/>
            <a:ext cx="4186971" cy="32985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504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96937-4CD1-4938-88AB-6038A6DEE59F}"/>
              </a:ext>
            </a:extLst>
          </p:cNvPr>
          <p:cNvSpPr/>
          <p:nvPr/>
        </p:nvSpPr>
        <p:spPr>
          <a:xfrm>
            <a:off x="233680" y="1682601"/>
            <a:ext cx="7416800" cy="44935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diálogo entre as religiões busca estabelecer amizade, paz e harmonia, e compartilhar valores e experiências espirituais e morais (271).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Deus é o pai de todos, e isso exige uma fraternidade crescente (272). A negação dessa imagem transcendente das pessoas leva ao totalitarismo (273). </a:t>
            </a:r>
            <a:endParaRPr lang="en-GB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esforço de buscar a Deus com um coração sincero nos ajuda a reconhecer uns aos outros como verdadeiros irmãos e irmãs (274). </a:t>
            </a:r>
            <a:r>
              <a:rPr lang="en-GB" sz="22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A Igreja não fica à margem da construção de um mundo melhor.  Além das obras de caridade e educação, a Igreja trabalha para o progresso da humanidade e da fraternidade universal (276).</a:t>
            </a:r>
            <a:endParaRPr lang="en-IN" sz="22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3855B5-2914-4731-AD7D-3EC297D923A1}"/>
              </a:ext>
            </a:extLst>
          </p:cNvPr>
          <p:cNvSpPr/>
          <p:nvPr/>
        </p:nvSpPr>
        <p:spPr>
          <a:xfrm>
            <a:off x="1619079" y="381901"/>
            <a:ext cx="8669360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CAPÍTULO 8</a:t>
            </a:r>
          </a:p>
          <a:p>
            <a:pPr algn="ctr"/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RELIGIÕES A SERVIÇO DA FRATERNIDADE EM NOSSO MUNDO</a:t>
            </a:r>
            <a:endParaRPr lang="en-IN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AA59D8-86BD-0141-BEF6-FFFD1FEA9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426" y="2600960"/>
            <a:ext cx="3741626" cy="32910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007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668D60-F643-4598-9022-A823A6988C5E}"/>
              </a:ext>
            </a:extLst>
          </p:cNvPr>
          <p:cNvSpPr/>
          <p:nvPr/>
        </p:nvSpPr>
        <p:spPr>
          <a:xfrm>
            <a:off x="435352" y="428178"/>
            <a:ext cx="6778248" cy="60016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A Igreja valoriza as maneiras pelas quais Deus atua em outras religiões. As pessoas de outras religiões bebem de suas fontes. Para os cristãos, a fonte da dignidade humana e da fraternidade está no Evangelho de Jesus Cristo (277). Para muitos cristãos, Maria é a mãe. Ela dá à luz um novo mundo, onde todos nós somos irmãos e irmãs (278).</a:t>
            </a:r>
            <a:endParaRPr lang="en-IN" sz="2400" dirty="0">
              <a:solidFill>
                <a:schemeClr val="bg1"/>
              </a:solidFill>
              <a:latin typeface="Berlin Sans FB Demi" panose="020E0802020502020306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Nós, cristãos, pedimos </a:t>
            </a:r>
            <a:r>
              <a:rPr lang="en-GB" sz="24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liberdade religiosa </a:t>
            </a: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os fiéis (279), unidade dentro da Igreja e entre as diferentes confissões cristãs (280) e paz entre as religiões (281).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Como líderes religiosos, somos chamados a ser verdadeiras </a:t>
            </a:r>
            <a:r>
              <a:rPr lang="en-GB" sz="24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pessoas de diálogo e artesãos da paz </a:t>
            </a:r>
            <a:r>
              <a:rPr lang="en-GB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(284). </a:t>
            </a:r>
            <a:endParaRPr lang="en-IN" sz="20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99B53D-C123-4674-9DAE-C1CF67DE0CFD}"/>
              </a:ext>
            </a:extLst>
          </p:cNvPr>
          <p:cNvSpPr/>
          <p:nvPr/>
        </p:nvSpPr>
        <p:spPr>
          <a:xfrm>
            <a:off x="7662091" y="1298385"/>
            <a:ext cx="4291559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Identidade cristã </a:t>
            </a:r>
            <a:endParaRPr lang="en-IN" sz="4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12290" name="Picture 2" descr="https://tse4.explicit.bing.net/th?id=OIP.I2EY-wAm9hwEXMEVR5toMAHaDV&amp;pid=Api&amp;P=0">
            <a:extLst>
              <a:ext uri="{FF2B5EF4-FFF2-40B4-BE49-F238E27FC236}">
                <a16:creationId xmlns:a16="http://schemas.microsoft.com/office/drawing/2014/main" id="{6874E3D1-8567-4CBC-A192-E1B82594A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493" y="2499360"/>
            <a:ext cx="4334155" cy="27351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7498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F72276-9905-4CF2-AE2A-D46FCDBCD4A3}"/>
              </a:ext>
            </a:extLst>
          </p:cNvPr>
          <p:cNvSpPr/>
          <p:nvPr/>
        </p:nvSpPr>
        <p:spPr>
          <a:xfrm>
            <a:off x="593428" y="729387"/>
            <a:ext cx="6612422" cy="569386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6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nome de Deus e em nome de todas as pessoas de boa vontade, declaramos a adoção de uma </a:t>
            </a:r>
            <a:r>
              <a:rPr lang="en-GB" sz="26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cultura de diálogo como caminho; a cooperação mútua como código de conduta; a compreensão recíproca como método </a:t>
            </a:r>
            <a:r>
              <a:rPr lang="en-GB" sz="26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padrão (285).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600" dirty="0">
                <a:solidFill>
                  <a:schemeClr val="bg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 Para essas reflexões encontradas em Fratelli Tutti, as inspirações são de Martin Luther King, Desmond Tutu, Mahatma Gandhi e muitos outros (286). </a:t>
            </a:r>
            <a:r>
              <a:rPr lang="en-GB" sz="2600" i="1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Beato Charles de Foucauld queria ser o irmão universal</a:t>
            </a:r>
            <a:r>
              <a:rPr lang="en-GB" sz="2600" dirty="0">
                <a:solidFill>
                  <a:schemeClr val="bg1"/>
                </a:solid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identificando-se com os pobres e os abandonados no deserto africano. (287).</a:t>
            </a:r>
            <a:endParaRPr lang="en-IN" sz="2600" dirty="0">
              <a:solidFill>
                <a:schemeClr val="bg1"/>
              </a:solidFill>
              <a:latin typeface="Berlin Sans FB Demi" panose="020E0802020502020306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04DABB-B6C1-4BF3-8A40-00AADEA7A9D5}"/>
              </a:ext>
            </a:extLst>
          </p:cNvPr>
          <p:cNvSpPr/>
          <p:nvPr/>
        </p:nvSpPr>
        <p:spPr>
          <a:xfrm>
            <a:off x="7467622" y="526187"/>
            <a:ext cx="2837635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APELAÇÃO </a:t>
            </a:r>
            <a:endParaRPr lang="en-IN" sz="36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11266" name="Picture 2" descr="https://tse4.mm.bing.net/th?id=OIP.UiRTxjZvknzFCBancMnbPwHaJR&amp;pid=Api&amp;P=0">
            <a:extLst>
              <a:ext uri="{FF2B5EF4-FFF2-40B4-BE49-F238E27FC236}">
                <a16:creationId xmlns:a16="http://schemas.microsoft.com/office/drawing/2014/main" id="{94FDB17A-ECA7-4B91-AC78-E95E1D0E4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684" y="1739812"/>
            <a:ext cx="3475823" cy="43484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F89517-310B-438E-A6B9-0BC788863895}"/>
              </a:ext>
            </a:extLst>
          </p:cNvPr>
          <p:cNvSpPr/>
          <p:nvPr/>
        </p:nvSpPr>
        <p:spPr>
          <a:xfrm>
            <a:off x="402771" y="4844142"/>
            <a:ext cx="5475515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O que os religiosos podem fazer para concretizar a visão da FT</a:t>
            </a:r>
            <a:r>
              <a:rPr lang="en-GB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IN" sz="4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314CFF-EBDE-4852-BADE-B0870959CCF9}"/>
              </a:ext>
            </a:extLst>
          </p:cNvPr>
          <p:cNvSpPr/>
          <p:nvPr/>
        </p:nvSpPr>
        <p:spPr>
          <a:xfrm>
            <a:off x="4135097" y="498770"/>
            <a:ext cx="5070619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Pergunta para reflexão:</a:t>
            </a:r>
            <a:endParaRPr lang="en-IN" sz="3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10242" name="Picture 2" descr="https://tse3.mm.bing.net/th?id=OIP.XxvJZtXBvoX37mluL0E8EgHaFE&amp;pid=Api&amp;P=0">
            <a:extLst>
              <a:ext uri="{FF2B5EF4-FFF2-40B4-BE49-F238E27FC236}">
                <a16:creationId xmlns:a16="http://schemas.microsoft.com/office/drawing/2014/main" id="{9995DA9B-454B-4B4F-82EB-4BE2CFAC3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449" y="1357410"/>
            <a:ext cx="5271102" cy="36030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348FDB5-C77E-78D4-E461-DAA2188C0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551" y="3265714"/>
            <a:ext cx="3286278" cy="309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</TotalTime>
  <Words>2805</Words>
  <Application>Microsoft Macintosh PowerPoint</Application>
  <PresentationFormat>Widescreen</PresentationFormat>
  <Paragraphs>95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Berlin Sans FB</vt:lpstr>
      <vt:lpstr>Berlin Sans FB Demi</vt:lpstr>
      <vt:lpstr>Calibri</vt:lpstr>
      <vt:lpstr>Century Gothic</vt:lpstr>
      <vt:lpstr>Times New Roman</vt:lpstr>
      <vt:lpstr>Wingdings</vt:lpstr>
      <vt:lpstr>Wingdings 3</vt:lpstr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Sagaya</dc:creator>
  <cp:keywords>, docId:A46695195C176DA313A9A2C0DEE92B82</cp:keywords>
  <cp:lastModifiedBy>Vincent Anes</cp:lastModifiedBy>
  <cp:revision>132</cp:revision>
  <dcterms:created xsi:type="dcterms:W3CDTF">2022-09-03T15:39:12Z</dcterms:created>
  <dcterms:modified xsi:type="dcterms:W3CDTF">2023-08-09T08:28:38Z</dcterms:modified>
</cp:coreProperties>
</file>