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3" r:id="rId1"/>
  </p:sldMasterIdLst>
  <p:sldIdLst>
    <p:sldId id="273" r:id="rId2"/>
    <p:sldId id="272" r:id="rId3"/>
    <p:sldId id="257" r:id="rId4"/>
    <p:sldId id="274" r:id="rId5"/>
    <p:sldId id="285" r:id="rId6"/>
    <p:sldId id="275" r:id="rId7"/>
    <p:sldId id="258" r:id="rId8"/>
    <p:sldId id="277" r:id="rId9"/>
    <p:sldId id="259" r:id="rId10"/>
    <p:sldId id="278" r:id="rId11"/>
    <p:sldId id="279" r:id="rId12"/>
    <p:sldId id="261" r:id="rId13"/>
    <p:sldId id="281" r:id="rId14"/>
    <p:sldId id="262" r:id="rId15"/>
    <p:sldId id="282" r:id="rId16"/>
    <p:sldId id="283" r:id="rId17"/>
    <p:sldId id="264" r:id="rId18"/>
    <p:sldId id="284" r:id="rId19"/>
    <p:sldId id="265" r:id="rId20"/>
    <p:sldId id="266" r:id="rId21"/>
    <p:sldId id="267" r:id="rId22"/>
    <p:sldId id="268" r:id="rId23"/>
    <p:sldId id="269" r:id="rId24"/>
    <p:sldId id="270" r:id="rId25"/>
    <p:sldId id="271"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854" autoAdjust="0"/>
    <p:restoredTop sz="94648"/>
  </p:normalViewPr>
  <p:slideViewPr>
    <p:cSldViewPr snapToGrid="0">
      <p:cViewPr varScale="1">
        <p:scale>
          <a:sx n="117" d="100"/>
          <a:sy n="117" d="100"/>
        </p:scale>
        <p:origin x="92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B61BEF0D-F0BB-DE4B-95CE-6DB70DBA9567}" type="datetimeFigureOut">
              <a:rPr lang="en-US" smtClean="0"/>
              <a:pPr/>
              <a:t>8/9/23</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96632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00483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08231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97169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31165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208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63947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920981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07263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5525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800787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493554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475725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428081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736247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B61BEF0D-F0BB-DE4B-95CE-6DB70DBA9567}" type="datetimeFigureOut">
              <a:rPr lang="en-US" smtClean="0"/>
              <a:pPr/>
              <a:t>8/9/23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167778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B61BEF0D-F0BB-DE4B-95CE-6DB70DBA9567}" type="datetimeFigureOut">
              <a:rPr lang="en-US" smtClean="0"/>
              <a:pPr/>
              <a:t>8/9/23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24738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Haga clic para editar el estilo del título principal</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Editar estilos de texto maestro</a:t>
            </a:r>
          </a:p>
          <a:p>
            <a:pPr lvl="1"/>
            <a:r>
              <a:rPr lang="en-US"/>
              <a:t>Segundo nivel</a:t>
            </a:r>
          </a:p>
          <a:p>
            <a:pPr lvl="2"/>
            <a:r>
              <a:rPr lang="en-US"/>
              <a:t>Tercer nivel</a:t>
            </a:r>
          </a:p>
          <a:p>
            <a:pPr lvl="3"/>
            <a:r>
              <a:rPr lang="en-US"/>
              <a:t>Cuarto nivel</a:t>
            </a:r>
          </a:p>
          <a:p>
            <a:pPr lvl="4"/>
            <a:r>
              <a:rPr lang="en-US"/>
              <a:t>Quinto nivel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B61BEF0D-F0BB-DE4B-95CE-6DB70DBA9567}" type="datetimeFigureOut">
              <a:rPr lang="en-US" smtClean="0"/>
              <a:t>8/9/23</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smtClean="0"/>
              <a:t>‹#›</a:t>
            </a:fld>
            <a:endParaRPr lang="en-US" dirty="0"/>
          </a:p>
        </p:txBody>
      </p:sp>
    </p:spTree>
    <p:extLst>
      <p:ext uri="{BB962C8B-B14F-4D97-AF65-F5344CB8AC3E}">
        <p14:creationId xmlns:p14="http://schemas.microsoft.com/office/powerpoint/2010/main" val="2844376430"/>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orld Youth Day Opening Ceremony, 24 January 2019">
            <a:extLst>
              <a:ext uri="{FF2B5EF4-FFF2-40B4-BE49-F238E27FC236}">
                <a16:creationId xmlns:a16="http://schemas.microsoft.com/office/drawing/2014/main" id="{1F6DF985-4D09-473C-9808-1D74D472603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921688" y="848152"/>
            <a:ext cx="4821865" cy="268244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6" name="Rectangle 5">
            <a:extLst>
              <a:ext uri="{FF2B5EF4-FFF2-40B4-BE49-F238E27FC236}">
                <a16:creationId xmlns:a16="http://schemas.microsoft.com/office/drawing/2014/main" id="{6E628B36-9E67-4BAC-85DE-0953DB75DE33}"/>
              </a:ext>
            </a:extLst>
          </p:cNvPr>
          <p:cNvSpPr/>
          <p:nvPr/>
        </p:nvSpPr>
        <p:spPr>
          <a:xfrm>
            <a:off x="6019800" y="1230931"/>
            <a:ext cx="5493656" cy="2369880"/>
          </a:xfrm>
          <a:prstGeom prst="rect">
            <a:avLst/>
          </a:prstGeom>
        </p:spPr>
        <p:style>
          <a:lnRef idx="3">
            <a:schemeClr val="lt1"/>
          </a:lnRef>
          <a:fillRef idx="1">
            <a:schemeClr val="accent3"/>
          </a:fillRef>
          <a:effectRef idx="1">
            <a:schemeClr val="accent3"/>
          </a:effectRef>
          <a:fontRef idx="minor">
            <a:schemeClr val="lt1"/>
          </a:fontRef>
        </p:style>
        <p:txBody>
          <a:bodyPr wrap="square" lIns="91440" tIns="45720" rIns="91440" bIns="45720">
            <a:spAutoFit/>
          </a:bodyPr>
          <a:lstStyle/>
          <a:p>
            <a:pPr algn="ctr"/>
            <a:r>
              <a:rPr lang="en-GB" sz="4000" b="1" i="1" cap="none" spc="0" dirty="0">
                <a:ln w="6600">
                  <a:solidFill>
                    <a:schemeClr val="accent2"/>
                  </a:solidFill>
                  <a:prstDash val="solid"/>
                </a:ln>
                <a:solidFill>
                  <a:srgbClr val="FFFFFF"/>
                </a:solidFill>
                <a:latin typeface="Berlin Sans FB Demi" panose="020E0802020502020306" pitchFamily="34" charset="0"/>
                <a:ea typeface="Calibri" panose="020F0502020204030204" pitchFamily="34" charset="0"/>
              </a:rPr>
              <a:t>Fratelli Tutti </a:t>
            </a:r>
            <a:r>
              <a:rPr lang="en-GB" sz="3600" dirty="0">
                <a:ln w="6600">
                  <a:solidFill>
                    <a:schemeClr val="accent2"/>
                  </a:solidFill>
                  <a:prstDash val="solid"/>
                </a:ln>
                <a:solidFill>
                  <a:srgbClr val="FFFFFF"/>
                </a:solidFill>
                <a:latin typeface="Berlin Sans FB Demi" panose="020E0802020502020306" pitchFamily="34" charset="0"/>
                <a:ea typeface="Calibri" panose="020F0502020204030204" pitchFamily="34" charset="0"/>
              </a:rPr>
              <a:t>(FT)-</a:t>
            </a:r>
            <a:r>
              <a:rPr lang="en-GB" sz="3600" dirty="0">
                <a:latin typeface="Berlin Sans FB Demi" panose="020E0802020502020306" pitchFamily="34" charset="0"/>
              </a:rPr>
              <a:t>Hermanos </a:t>
            </a:r>
            <a:r>
              <a:rPr lang="en-GB" sz="3600" dirty="0" err="1">
                <a:latin typeface="Berlin Sans FB Demi" panose="020E0802020502020306" pitchFamily="34" charset="0"/>
              </a:rPr>
              <a:t>todos</a:t>
            </a:r>
            <a:r>
              <a:rPr lang="en-GB" sz="3600" dirty="0">
                <a:latin typeface="Berlin Sans FB Demi" panose="020E0802020502020306" pitchFamily="34" charset="0"/>
              </a:rPr>
              <a:t>,  por el Papa Francisco 03.10.2020</a:t>
            </a:r>
            <a:r>
              <a:rPr lang="en-IN" sz="3600" dirty="0">
                <a:latin typeface="Berlin Sans FB Demi" panose="020E0802020502020306" pitchFamily="34" charset="0"/>
              </a:rPr>
              <a:t>. </a:t>
            </a:r>
            <a:endParaRPr lang="en-IN" sz="3600" cap="none" spc="0" dirty="0">
              <a:ln w="6600">
                <a:solidFill>
                  <a:schemeClr val="accent2"/>
                </a:solidFill>
                <a:prstDash val="solid"/>
              </a:ln>
              <a:solidFill>
                <a:srgbClr val="FFFFFF"/>
              </a:solidFill>
              <a:latin typeface="Berlin Sans FB Demi" panose="020E0802020502020306" pitchFamily="34" charset="0"/>
            </a:endParaRPr>
          </a:p>
        </p:txBody>
      </p:sp>
      <p:sp>
        <p:nvSpPr>
          <p:cNvPr id="7" name="Rectangle 6">
            <a:extLst>
              <a:ext uri="{FF2B5EF4-FFF2-40B4-BE49-F238E27FC236}">
                <a16:creationId xmlns:a16="http://schemas.microsoft.com/office/drawing/2014/main" id="{6A69A267-0DE6-417A-B592-93A30AC4490B}"/>
              </a:ext>
            </a:extLst>
          </p:cNvPr>
          <p:cNvSpPr/>
          <p:nvPr/>
        </p:nvSpPr>
        <p:spPr>
          <a:xfrm>
            <a:off x="805822" y="4572471"/>
            <a:ext cx="10440127" cy="1446550"/>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algn="just">
              <a:spcAft>
                <a:spcPts val="0"/>
              </a:spcAft>
            </a:pPr>
            <a:r>
              <a:rPr lang="en-IN" sz="2200" dirty="0" err="1">
                <a:latin typeface="Berlin Sans FB Demi" panose="020E0802020502020306" pitchFamily="34" charset="0"/>
              </a:rPr>
              <a:t>En</a:t>
            </a:r>
            <a:r>
              <a:rPr lang="en-IN" sz="2200" dirty="0">
                <a:latin typeface="Berlin Sans FB Demi" panose="020E0802020502020306" pitchFamily="34" charset="0"/>
              </a:rPr>
              <a:t> </a:t>
            </a:r>
            <a:r>
              <a:rPr lang="en-IN" sz="2200" dirty="0" err="1">
                <a:latin typeface="Berlin Sans FB Demi" panose="020E0802020502020306" pitchFamily="34" charset="0"/>
              </a:rPr>
              <a:t>el</a:t>
            </a:r>
            <a:r>
              <a:rPr lang="en-IN" sz="2200" dirty="0">
                <a:latin typeface="Berlin Sans FB Demi" panose="020E0802020502020306" pitchFamily="34" charset="0"/>
              </a:rPr>
              <a:t> año 2023 se </a:t>
            </a:r>
            <a:r>
              <a:rPr lang="en-IN" sz="2200" dirty="0" err="1">
                <a:latin typeface="Berlin Sans FB Demi" panose="020E0802020502020306" pitchFamily="34" charset="0"/>
              </a:rPr>
              <a:t>cumplen</a:t>
            </a:r>
            <a:r>
              <a:rPr lang="en-IN" sz="2200" dirty="0">
                <a:latin typeface="Berlin Sans FB Demi" panose="020E0802020502020306" pitchFamily="34" charset="0"/>
              </a:rPr>
              <a:t> </a:t>
            </a:r>
            <a:r>
              <a:rPr lang="en-IN" sz="2200" dirty="0" err="1">
                <a:latin typeface="Berlin Sans FB Demi" panose="020E0802020502020306" pitchFamily="34" charset="0"/>
              </a:rPr>
              <a:t>el</a:t>
            </a:r>
            <a:r>
              <a:rPr lang="en-IN" sz="2200" dirty="0">
                <a:latin typeface="Berlin Sans FB Demi" panose="020E0802020502020306" pitchFamily="34" charset="0"/>
              </a:rPr>
              <a:t> 60 </a:t>
            </a:r>
            <a:r>
              <a:rPr lang="en-IN" sz="2200" b="1" dirty="0" err="1">
                <a:latin typeface="Berlin Sans FB Demi" panose="020E0802020502020306" pitchFamily="34" charset="0"/>
              </a:rPr>
              <a:t>aniversario</a:t>
            </a:r>
            <a:r>
              <a:rPr lang="en-IN" sz="2200" b="1" dirty="0">
                <a:latin typeface="Berlin Sans FB Demi" panose="020E0802020502020306" pitchFamily="34" charset="0"/>
              </a:rPr>
              <a:t> de </a:t>
            </a:r>
            <a:r>
              <a:rPr lang="en-IN" sz="2200" b="1" i="1" dirty="0">
                <a:latin typeface="Berlin Sans FB Demi" panose="020E0802020502020306" pitchFamily="34" charset="0"/>
              </a:rPr>
              <a:t>Pacem in </a:t>
            </a:r>
            <a:r>
              <a:rPr lang="en-IN" sz="2200" b="1" i="1" dirty="0" err="1">
                <a:latin typeface="Berlin Sans FB Demi" panose="020E0802020502020306" pitchFamily="34" charset="0"/>
              </a:rPr>
              <a:t>Terris</a:t>
            </a:r>
            <a:r>
              <a:rPr lang="en-IN" sz="2200" b="1" i="1" dirty="0">
                <a:latin typeface="Berlin Sans FB Demi" panose="020E0802020502020306" pitchFamily="34" charset="0"/>
              </a:rPr>
              <a:t> </a:t>
            </a:r>
            <a:r>
              <a:rPr lang="en-IN" sz="2200" dirty="0">
                <a:latin typeface="Berlin Sans FB Demi" panose="020E0802020502020306" pitchFamily="34" charset="0"/>
              </a:rPr>
              <a:t>(Papa Juan XXIII, 1963) y el </a:t>
            </a:r>
            <a:r>
              <a:rPr lang="en-IN" sz="2200" b="1" dirty="0">
                <a:latin typeface="Berlin Sans FB Demi" panose="020E0802020502020306" pitchFamily="34" charset="0"/>
              </a:rPr>
              <a:t>75 aniversario de la Declaración Universal de los Derechos Humanos (DUDH)</a:t>
            </a:r>
            <a:r>
              <a:rPr lang="en-IN" sz="2200" dirty="0">
                <a:latin typeface="Berlin Sans FB Demi" panose="020E0802020502020306" pitchFamily="34" charset="0"/>
              </a:rPr>
              <a:t>.  </a:t>
            </a:r>
            <a:r>
              <a:rPr lang="en-IN" sz="2200" dirty="0" err="1">
                <a:latin typeface="Berlin Sans FB Demi" panose="020E0802020502020306" pitchFamily="34" charset="0"/>
              </a:rPr>
              <a:t>Estos</a:t>
            </a:r>
            <a:r>
              <a:rPr lang="en-IN" sz="2200" dirty="0">
                <a:latin typeface="Berlin Sans FB Demi" panose="020E0802020502020306" pitchFamily="34" charset="0"/>
              </a:rPr>
              <a:t> </a:t>
            </a:r>
            <a:r>
              <a:rPr lang="en-IN" sz="2200" dirty="0" err="1">
                <a:latin typeface="Berlin Sans FB Demi" panose="020E0802020502020306" pitchFamily="34" charset="0"/>
              </a:rPr>
              <a:t>documentos</a:t>
            </a:r>
            <a:r>
              <a:rPr lang="en-IN" sz="2200" dirty="0">
                <a:latin typeface="Berlin Sans FB Demi" panose="020E0802020502020306" pitchFamily="34" charset="0"/>
              </a:rPr>
              <a:t> nos invitan a conocer la Doctrina Social de la Iglesia. De ahí que se comparta el resumen de </a:t>
            </a:r>
            <a:r>
              <a:rPr lang="en-IN" sz="2200" i="1" dirty="0">
                <a:latin typeface="Berlin Sans FB Demi" panose="020E0802020502020306" pitchFamily="34" charset="0"/>
              </a:rPr>
              <a:t>Fratelli Tutti</a:t>
            </a:r>
            <a:r>
              <a:rPr lang="en-IN" sz="2200" dirty="0">
                <a:latin typeface="Berlin Sans FB Demi" panose="020E0802020502020306" pitchFamily="34" charset="0"/>
              </a:rPr>
              <a:t>. </a:t>
            </a:r>
            <a:endParaRPr lang="en-IN"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44307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amond(in)">
                                      <p:cBhvr>
                                        <p:cTn id="13" dur="2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A69A267-0DE6-417A-B592-93A30AC4490B}"/>
              </a:ext>
            </a:extLst>
          </p:cNvPr>
          <p:cNvSpPr/>
          <p:nvPr/>
        </p:nvSpPr>
        <p:spPr>
          <a:xfrm>
            <a:off x="645887" y="982176"/>
            <a:ext cx="6302828" cy="4339650"/>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algn="just"/>
            <a:r>
              <a:rPr lang="en-GB" sz="2300" dirty="0">
                <a:latin typeface="Berlin Sans FB Demi" panose="020E0802020502020306" pitchFamily="34" charset="0"/>
              </a:rPr>
              <a:t>Es una llamada a amar a los demás como hermanos y hermanas, incluso cuando están lejos de nosotros (FT 1-2).  Francisco de Asís solía dirigirse a sus hermanos y hermanas como </a:t>
            </a:r>
            <a:r>
              <a:rPr lang="en-GB" sz="2300" i="1" dirty="0">
                <a:latin typeface="Berlin Sans FB Demi" panose="020E0802020502020306" pitchFamily="34" charset="0"/>
              </a:rPr>
              <a:t>Fratelli Tutti</a:t>
            </a:r>
            <a:r>
              <a:rPr lang="en-GB" sz="2300" dirty="0">
                <a:latin typeface="Berlin Sans FB Demi" panose="020E0802020502020306" pitchFamily="34" charset="0"/>
              </a:rPr>
              <a:t>. Su visita al sultán </a:t>
            </a:r>
            <a:r>
              <a:rPr lang="en-GB" sz="2300" dirty="0" err="1">
                <a:latin typeface="Berlin Sans FB Demi" panose="020E0802020502020306" pitchFamily="34" charset="0"/>
              </a:rPr>
              <a:t>Malik-el-Kamil</a:t>
            </a:r>
            <a:r>
              <a:rPr lang="en-GB" sz="2300" dirty="0">
                <a:latin typeface="Berlin Sans FB Demi" panose="020E0802020502020306" pitchFamily="34" charset="0"/>
              </a:rPr>
              <a:t>, en Egipto, es un gesto de su amor más allá de las fronteras (3).  </a:t>
            </a:r>
            <a:r>
              <a:rPr lang="en-GB" sz="2300" i="1" dirty="0">
                <a:latin typeface="Berlin Sans FB Demi" panose="020E0802020502020306" pitchFamily="34" charset="0"/>
              </a:rPr>
              <a:t>Se convirtió en un padre para todos </a:t>
            </a:r>
            <a:r>
              <a:rPr lang="en-GB" sz="2300" dirty="0">
                <a:latin typeface="Berlin Sans FB Demi" panose="020E0802020502020306" pitchFamily="34" charset="0"/>
              </a:rPr>
              <a:t>e inspiró la visión de una sociedad fraterna (4).  El Papa Francisco dice que su encuentro con el Gran Imán Ahmad </a:t>
            </a:r>
            <a:r>
              <a:rPr lang="en-GB" sz="2300" dirty="0" err="1">
                <a:latin typeface="Berlin Sans FB Demi" panose="020E0802020502020306" pitchFamily="34" charset="0"/>
              </a:rPr>
              <a:t>Al-Tayyeb </a:t>
            </a:r>
            <a:r>
              <a:rPr lang="en-GB" sz="2300" dirty="0">
                <a:latin typeface="Berlin Sans FB Demi" panose="020E0802020502020306" pitchFamily="34" charset="0"/>
              </a:rPr>
              <a:t>en Abu Dhabi le ha animado a publicar </a:t>
            </a:r>
            <a:r>
              <a:rPr lang="en-GB" sz="2300" i="1" dirty="0">
                <a:latin typeface="Berlin Sans FB Demi" panose="020E0802020502020306" pitchFamily="34" charset="0"/>
              </a:rPr>
              <a:t>Fratelli Tutti </a:t>
            </a:r>
            <a:r>
              <a:rPr lang="en-GB" sz="2300" dirty="0">
                <a:latin typeface="Berlin Sans FB Demi" panose="020E0802020502020306" pitchFamily="34" charset="0"/>
              </a:rPr>
              <a:t>(5). </a:t>
            </a:r>
            <a:endParaRPr lang="en-IN" sz="2300" dirty="0">
              <a:latin typeface="Berlin Sans FB Demi" panose="020E0802020502020306" pitchFamily="34" charset="0"/>
            </a:endParaRPr>
          </a:p>
        </p:txBody>
      </p:sp>
      <p:pic>
        <p:nvPicPr>
          <p:cNvPr id="1026" name="Picture 2" descr="800 years before Pope Francis, St Francis met the Sultan of Egypt | The  Indian Express">
            <a:extLst>
              <a:ext uri="{FF2B5EF4-FFF2-40B4-BE49-F238E27FC236}">
                <a16:creationId xmlns:a16="http://schemas.microsoft.com/office/drawing/2014/main" id="{EEF3B1C8-655F-40AC-27F0-D97A062AC9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4567" y="1690577"/>
            <a:ext cx="3653489" cy="35316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31451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27D1EAA-553E-4C0F-AB7A-E072BD642980}"/>
              </a:ext>
            </a:extLst>
          </p:cNvPr>
          <p:cNvSpPr/>
          <p:nvPr/>
        </p:nvSpPr>
        <p:spPr>
          <a:xfrm>
            <a:off x="377091" y="112707"/>
            <a:ext cx="6582274" cy="5755422"/>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just"/>
            <a:r>
              <a:rPr lang="en-US" sz="2300" dirty="0">
                <a:solidFill>
                  <a:schemeClr val="bg1"/>
                </a:solidFill>
                <a:latin typeface="Berlin Sans FB Demi" panose="020E0802020502020306" pitchFamily="34" charset="0"/>
              </a:rPr>
              <a:t>Hay tendencias en nuestro mundo que impiden el desarrollo o el crecimiento de la fraternidad universal:</a:t>
            </a:r>
            <a:endParaRPr lang="en-GB" sz="23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285750" indent="-285750" algn="just">
              <a:spcAft>
                <a:spcPts val="0"/>
              </a:spcAft>
              <a:buFont typeface="Wingdings" panose="05000000000000000000" pitchFamily="2" charset="2"/>
              <a:buChar char="v"/>
            </a:pPr>
            <a:r>
              <a:rPr lang="en-GB" sz="2300" b="1"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El nacionalismo miope </a:t>
            </a:r>
            <a:r>
              <a:rPr lang="en-GB" sz="23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que se escuda en </a:t>
            </a:r>
            <a:r>
              <a:rPr lang="en-GB" sz="2300" b="1" dirty="0">
                <a:solidFill>
                  <a:schemeClr val="bg1"/>
                </a:solidFill>
                <a:latin typeface="Berlin Sans FB Demi" panose="020E0802020502020306" pitchFamily="34" charset="0"/>
                <a:cs typeface="Times New Roman" panose="02020603050405020304" pitchFamily="18" charset="0"/>
              </a:rPr>
              <a:t>la defensa de los intereses nacionales crea nuevas formas de egoísmo sin sentido social </a:t>
            </a:r>
            <a:r>
              <a:rPr lang="en-GB" sz="23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(11). </a:t>
            </a:r>
          </a:p>
          <a:p>
            <a:pPr marL="285750" indent="-285750" algn="just">
              <a:spcAft>
                <a:spcPts val="0"/>
              </a:spcAft>
              <a:buFont typeface="Wingdings" panose="05000000000000000000" pitchFamily="2" charset="2"/>
              <a:buChar char="v"/>
            </a:pPr>
            <a:r>
              <a:rPr lang="en-GB" sz="2300" b="1" i="1" dirty="0">
                <a:solidFill>
                  <a:schemeClr val="bg1"/>
                </a:solidFill>
                <a:latin typeface="Berlin Sans FB Demi" panose="020E0802020502020306" pitchFamily="34" charset="0"/>
                <a:cs typeface="Times New Roman" panose="02020603050405020304" pitchFamily="18" charset="0"/>
              </a:rPr>
              <a:t>La sociedad globalizada </a:t>
            </a:r>
            <a:r>
              <a:rPr lang="en-GB" sz="2300" b="1" dirty="0">
                <a:solidFill>
                  <a:schemeClr val="bg1"/>
                </a:solidFill>
                <a:latin typeface="Berlin Sans FB Demi" panose="020E0802020502020306" pitchFamily="34" charset="0"/>
                <a:cs typeface="Times New Roman" panose="02020603050405020304" pitchFamily="18" charset="0"/>
              </a:rPr>
              <a:t>sirve a los intereses económicos y nos convierte en vecinos, pero no en hermanos </a:t>
            </a:r>
            <a:r>
              <a:rPr lang="en-GB" sz="23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(12). </a:t>
            </a:r>
          </a:p>
          <a:p>
            <a:pPr marL="285750" indent="-285750" algn="just">
              <a:spcAft>
                <a:spcPts val="0"/>
              </a:spcAft>
              <a:buFont typeface="Wingdings" panose="05000000000000000000" pitchFamily="2" charset="2"/>
              <a:buChar char="v"/>
            </a:pPr>
            <a:r>
              <a:rPr lang="en-GB" sz="2300" b="1"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Los pueblos indígenas </a:t>
            </a:r>
            <a:r>
              <a:rPr lang="en-GB" sz="23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pierden sus tradiciones, su identidad espiritual y su integridad moral (14). </a:t>
            </a:r>
          </a:p>
          <a:p>
            <a:pPr marL="285750" indent="-285750" algn="just">
              <a:spcAft>
                <a:spcPts val="0"/>
              </a:spcAft>
              <a:buFont typeface="Wingdings" panose="05000000000000000000" pitchFamily="2" charset="2"/>
              <a:buChar char="v"/>
            </a:pPr>
            <a:r>
              <a:rPr lang="en-GB" sz="23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Se niega a las personas el derecho a existir y a tener una opinión (15).</a:t>
            </a:r>
          </a:p>
          <a:p>
            <a:pPr marL="285750" indent="-285750" algn="just">
              <a:spcAft>
                <a:spcPts val="0"/>
              </a:spcAft>
              <a:buFont typeface="Wingdings" panose="05000000000000000000" pitchFamily="2" charset="2"/>
              <a:buChar char="v"/>
            </a:pPr>
            <a:r>
              <a:rPr lang="en-GB" sz="23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Las personas improductivas y no útiles son despreciadas y descartadas (18).  </a:t>
            </a:r>
            <a:endParaRPr lang="en-IN" sz="23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8" name="Picture 2" descr="https://tse1.explicit.bing.net/th?id=OIP.PsStTJnNV8yn3O90rIpNJQAAAA&amp;pid=Api&amp;P=0">
            <a:extLst>
              <a:ext uri="{FF2B5EF4-FFF2-40B4-BE49-F238E27FC236}">
                <a16:creationId xmlns:a16="http://schemas.microsoft.com/office/drawing/2014/main" id="{D534193A-4668-4249-ABD8-9A2E235E92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6363" y="726984"/>
            <a:ext cx="4450461" cy="534869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0235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edg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32E0318-D298-0E6B-86A1-3C0494B24C08}"/>
              </a:ext>
            </a:extLst>
          </p:cNvPr>
          <p:cNvSpPr txBox="1"/>
          <p:nvPr/>
        </p:nvSpPr>
        <p:spPr>
          <a:xfrm>
            <a:off x="335901" y="298580"/>
            <a:ext cx="8198499" cy="618630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marL="342900" indent="-342900" algn="just">
              <a:spcAft>
                <a:spcPts val="0"/>
              </a:spcAft>
              <a:buFont typeface="Wingdings" pitchFamily="2" charset="2"/>
              <a:buChar char="v"/>
            </a:pPr>
            <a:r>
              <a:rPr lang="en-GB" sz="2200" b="1" dirty="0">
                <a:latin typeface="Berlin Sans FB Demi" panose="020E0802020502020306" pitchFamily="34" charset="0"/>
                <a:cs typeface="Times New Roman" panose="02020603050405020304" pitchFamily="18" charset="0"/>
              </a:rPr>
              <a:t>No se considera a todos iguales en derechos y dignidad, como se declara en la DUDH </a:t>
            </a:r>
            <a:r>
              <a:rPr lang="en-GB" sz="2200" b="1" dirty="0">
                <a:latin typeface="Berlin Sans FB Demi" panose="020E0802020502020306" pitchFamily="34" charset="0"/>
                <a:ea typeface="Calibri" panose="020F0502020204030204" pitchFamily="34" charset="0"/>
                <a:cs typeface="Times New Roman" panose="02020603050405020304" pitchFamily="18" charset="0"/>
              </a:rPr>
              <a:t>(22) </a:t>
            </a:r>
          </a:p>
          <a:p>
            <a:pPr marL="342900" indent="-342900" algn="just">
              <a:spcAft>
                <a:spcPts val="0"/>
              </a:spcAft>
              <a:buFont typeface="Wingdings" pitchFamily="2" charset="2"/>
              <a:buChar char="v"/>
            </a:pPr>
            <a:r>
              <a:rPr lang="en-GB" sz="2200" b="1" dirty="0">
                <a:latin typeface="Berlin Sans FB Demi" panose="020E0802020502020306" pitchFamily="34" charset="0"/>
                <a:ea typeface="Calibri" panose="020F0502020204030204" pitchFamily="34" charset="0"/>
                <a:cs typeface="Times New Roman" panose="02020603050405020304" pitchFamily="18" charset="0"/>
              </a:rPr>
              <a:t>Hay nuevas formas de esclavitud: </a:t>
            </a:r>
            <a:r>
              <a:rPr lang="en-GB" sz="2200" b="1" dirty="0">
                <a:latin typeface="Berlin Sans FB Demi" panose="020E0802020502020306" pitchFamily="34" charset="0"/>
                <a:cs typeface="Times New Roman" panose="02020603050405020304" pitchFamily="18" charset="0"/>
              </a:rPr>
              <a:t>sometimiento de mujeres, secuestro de órganos y tráfico de seres humanos (</a:t>
            </a:r>
            <a:r>
              <a:rPr lang="en-GB" sz="2200" b="1" dirty="0">
                <a:latin typeface="Berlin Sans FB Demi" panose="020E0802020502020306" pitchFamily="34" charset="0"/>
                <a:ea typeface="Calibri" panose="020F0502020204030204" pitchFamily="34" charset="0"/>
                <a:cs typeface="Times New Roman" panose="02020603050405020304" pitchFamily="18" charset="0"/>
              </a:rPr>
              <a:t>24) </a:t>
            </a:r>
          </a:p>
          <a:p>
            <a:pPr marL="342900" indent="-342900" algn="just">
              <a:spcAft>
                <a:spcPts val="0"/>
              </a:spcAft>
              <a:buFont typeface="Wingdings" pitchFamily="2" charset="2"/>
              <a:buChar char="v"/>
            </a:pPr>
            <a:r>
              <a:rPr lang="en-GB" sz="2200" b="1" dirty="0">
                <a:latin typeface="Berlin Sans FB Demi" panose="020E0802020502020306" pitchFamily="34" charset="0"/>
                <a:cs typeface="Times New Roman" panose="02020603050405020304" pitchFamily="18" charset="0"/>
              </a:rPr>
              <a:t>La guerra, los atentados terroristas, las persecuciones raciales o religiosas indican que la tercera guerra mundial se libra ahora, pero a destajo </a:t>
            </a:r>
            <a:r>
              <a:rPr lang="en-GB" sz="2200" b="1" dirty="0">
                <a:latin typeface="Berlin Sans FB Demi" panose="020E0802020502020306" pitchFamily="34" charset="0"/>
                <a:ea typeface="Calibri" panose="020F0502020204030204" pitchFamily="34" charset="0"/>
                <a:cs typeface="Times New Roman" panose="02020603050405020304" pitchFamily="18" charset="0"/>
              </a:rPr>
              <a:t>(25). </a:t>
            </a:r>
          </a:p>
          <a:p>
            <a:pPr marL="342900" indent="-342900" algn="just">
              <a:buFont typeface="Wingdings" pitchFamily="2" charset="2"/>
              <a:buChar char="v"/>
            </a:pPr>
            <a:r>
              <a:rPr lang="en-GB" sz="2200" b="1" dirty="0">
                <a:effectLst/>
                <a:latin typeface="Berlin Sans FB Demi" panose="020E0802020502020306" pitchFamily="34" charset="0"/>
                <a:ea typeface="Calibri" panose="020F0502020204030204" pitchFamily="34" charset="0"/>
                <a:cs typeface="Times New Roman" panose="02020603050405020304" pitchFamily="18" charset="0"/>
              </a:rPr>
              <a:t>Existe la tentación de levantar muros en el corazón y en la tierra, para impedir el encuentro con otras culturas y personas (26). Los excluidos se convierten en terreno abonado para las mafias (28). A falta de una distribución equitativa, el progreso científico no ha conducido a un futuro más humano (29). El sentimiento de pertenencia a una única familia humana se desvanece y se produce una indiferencia globalizada (30). </a:t>
            </a:r>
          </a:p>
          <a:p>
            <a:pPr marL="342900" indent="-342900" algn="just">
              <a:buFont typeface="Wingdings" pitchFamily="2" charset="2"/>
              <a:buChar char="v"/>
            </a:pPr>
            <a:r>
              <a:rPr lang="en-GB" sz="2200" b="1" dirty="0">
                <a:effectLst/>
                <a:latin typeface="Berlin Sans FB Demi" panose="020E0802020502020306" pitchFamily="34" charset="0"/>
                <a:ea typeface="Calibri" panose="020F0502020204030204" pitchFamily="34" charset="0"/>
                <a:cs typeface="Times New Roman" panose="02020603050405020304" pitchFamily="18" charset="0"/>
              </a:rPr>
              <a:t>Sería maravilloso redescubrir las necesidades de los hermanos y hermanas que están en nuestra órbita, mientras descubrimos planetas lejanos (31).  </a:t>
            </a:r>
            <a:endParaRPr lang="en-IN" sz="2200" b="1" dirty="0">
              <a:effectLst/>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1026" name="Picture 2">
            <a:extLst>
              <a:ext uri="{FF2B5EF4-FFF2-40B4-BE49-F238E27FC236}">
                <a16:creationId xmlns:a16="http://schemas.microsoft.com/office/drawing/2014/main" id="{CEBE0E19-C7DD-3457-0BA5-AEC3134828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1389" y="1616158"/>
            <a:ext cx="3209938" cy="36256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7957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32E0318-D298-0E6B-86A1-3C0494B24C08}"/>
              </a:ext>
            </a:extLst>
          </p:cNvPr>
          <p:cNvSpPr txBox="1"/>
          <p:nvPr/>
        </p:nvSpPr>
        <p:spPr>
          <a:xfrm>
            <a:off x="485813" y="916681"/>
            <a:ext cx="6288833" cy="4154984"/>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marL="342900" indent="-342900" algn="just">
              <a:spcAft>
                <a:spcPts val="0"/>
              </a:spcAft>
              <a:buFont typeface="Wingdings" pitchFamily="2" charset="2"/>
              <a:buChar char="v"/>
            </a:pP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A través de la pandemia de Covid nos hemos dado cuenta de que nadie se salva solo, sino sólo juntos (32). </a:t>
            </a:r>
          </a:p>
          <a:p>
            <a:pPr marL="342900" indent="-342900" algn="just">
              <a:buFont typeface="Wingdings" pitchFamily="2" charset="2"/>
              <a:buChar char="v"/>
            </a:pPr>
            <a:r>
              <a:rPr lang="en-GB" sz="24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La pandemia global es un grito de rebelión contra el daño que el ser humano ha hecho al mundo (34). Después de esta pandemia ya no deberíamos pensar en términos de "ellos" y "aquellos", sino sólo en "nosotros" (35). De lo contrario, la tendencia al "todos contra todos" resultará peor que cualquier pandemia (36). </a:t>
            </a:r>
            <a:endParaRPr lang="en-IN"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0" name="Picture 2" descr="Together Against COVID-19 - EU for Georgia">
            <a:extLst>
              <a:ext uri="{FF2B5EF4-FFF2-40B4-BE49-F238E27FC236}">
                <a16:creationId xmlns:a16="http://schemas.microsoft.com/office/drawing/2014/main" id="{AFD69586-432D-B8DE-46A0-F5DB43F8CE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0596" y="1059024"/>
            <a:ext cx="4422711" cy="473995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5429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444BC4-1792-ABEC-19C4-9E6B545F8521}"/>
              </a:ext>
            </a:extLst>
          </p:cNvPr>
          <p:cNvSpPr txBox="1"/>
          <p:nvPr/>
        </p:nvSpPr>
        <p:spPr>
          <a:xfrm>
            <a:off x="279919" y="149291"/>
            <a:ext cx="7072603" cy="6370975"/>
          </a:xfrm>
          <a:prstGeom prst="rect">
            <a:avLst/>
          </a:prstGeom>
          <a:noFill/>
        </p:spPr>
        <p:txBody>
          <a:bodyPr wrap="square">
            <a:spAutoFit/>
          </a:bodyPr>
          <a:lstStyle/>
          <a:p>
            <a:pPr marL="457200" indent="-457200" algn="just">
              <a:buFont typeface="Wingdings" pitchFamily="2" charset="2"/>
              <a:buChar char="v"/>
            </a:pPr>
            <a:endParaRPr lang="en-GB"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buFont typeface="Wingdings" pitchFamily="2" charset="2"/>
              <a:buChar char="v"/>
            </a:pPr>
            <a:r>
              <a:rPr lang="en-GB" sz="27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Los países que impiden la llegada de inmigrantes (37). La xenofobia de los ciudadanos de los países de acogida (39). </a:t>
            </a:r>
          </a:p>
          <a:p>
            <a:pPr marL="457200" indent="-457200" algn="just">
              <a:buFont typeface="Wingdings" pitchFamily="2" charset="2"/>
              <a:buChar char="v"/>
            </a:pPr>
            <a:r>
              <a:rPr lang="en-GB" sz="27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Los medios digitales roban la intimidad (42) y propagan el odio y la destrucción (43), las noticias falsas, fomentan los prejuicios y el odio (45). </a:t>
            </a:r>
          </a:p>
          <a:p>
            <a:pPr marL="457200" indent="-457200" algn="just">
              <a:buFont typeface="Wingdings" pitchFamily="2" charset="2"/>
              <a:buChar char="v"/>
            </a:pPr>
            <a:r>
              <a:rPr lang="en-GB" sz="27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Los países económicamente prósperos proponiéndose como modelos culturales y los habitantes de los países pobres sintiéndose inferiores a su propia cultura (51).  </a:t>
            </a:r>
            <a:endParaRPr lang="en-GB" sz="2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en-GB" sz="2800" b="1"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pesar de estos nubarrones, hay muchos nuevos caminos de esperanza (54).</a:t>
            </a:r>
            <a:endParaRPr lang="en-IN" sz="2800" b="1" i="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074" name="Picture 2" descr="FW: INCOME INEQUALITY RE: MAJOR PROBLEM – zodakreza">
            <a:extLst>
              <a:ext uri="{FF2B5EF4-FFF2-40B4-BE49-F238E27FC236}">
                <a16:creationId xmlns:a16="http://schemas.microsoft.com/office/drawing/2014/main" id="{DF64F021-87F5-5C03-C4A1-90DA1F66E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0473" y="559837"/>
            <a:ext cx="4391608" cy="5598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2515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99C642-F8B4-4658-883B-51A271FB51D0}"/>
              </a:ext>
            </a:extLst>
          </p:cNvPr>
          <p:cNvSpPr/>
          <p:nvPr/>
        </p:nvSpPr>
        <p:spPr>
          <a:xfrm>
            <a:off x="604617" y="1796574"/>
            <a:ext cx="6579954" cy="4154984"/>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marL="342900" indent="-342900" algn="just">
              <a:spcAft>
                <a:spcPts val="0"/>
              </a:spcAft>
              <a:buFont typeface="Wingdings" pitchFamily="2" charset="2"/>
              <a:buChar char="v"/>
            </a:pP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La parábola del buen samaritano sirve de rayo de luz en la oscuridad (56). La parábola ("¿Quién es mi prójimo?") nos remite a una pregunta anterior: "¿Dónde está tu hermano Abel?". (Gen 4:9) (57)</a:t>
            </a:r>
            <a:endParaRPr lang="en-IN"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342900" indent="-342900" algn="just">
              <a:spcAft>
                <a:spcPts val="0"/>
              </a:spcAft>
              <a:buFont typeface="Wingdings" pitchFamily="2" charset="2"/>
              <a:buChar char="v"/>
            </a:pP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Una sociedad enferma tiene la tentación de ignorar a los demás (64). La parábola de Jesús nos convoca a redescubrir nuestra vocación de ciudadanos de nuestras respectivas naciones y del mundo entero, constructores de un nuevo vínculo social (66). La historia del buen samaritano se repite sin cesar (71). </a:t>
            </a:r>
            <a:endParaRPr lang="en-IN"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1030" name="Picture 6" descr="https://tse2.explicit.bing.net/th?id=OIP.ENnL28Pk2ssHEAdEgf7vwwHaEL&amp;pid=Api&amp;P=0">
            <a:extLst>
              <a:ext uri="{FF2B5EF4-FFF2-40B4-BE49-F238E27FC236}">
                <a16:creationId xmlns:a16="http://schemas.microsoft.com/office/drawing/2014/main" id="{72EA19C5-9E2D-49CB-B912-72B29A00357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266" r="8546"/>
          <a:stretch/>
        </p:blipFill>
        <p:spPr bwMode="auto">
          <a:xfrm>
            <a:off x="7438378" y="2532503"/>
            <a:ext cx="4453805" cy="305245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147C5E84-9377-44E6-A33F-5417629C2E3C}"/>
              </a:ext>
            </a:extLst>
          </p:cNvPr>
          <p:cNvSpPr/>
          <p:nvPr/>
        </p:nvSpPr>
        <p:spPr>
          <a:xfrm>
            <a:off x="751114" y="539845"/>
            <a:ext cx="10210800" cy="707886"/>
          </a:xfrm>
          <a:prstGeom prst="rect">
            <a:avLst/>
          </a:prstGeom>
        </p:spPr>
        <p:style>
          <a:lnRef idx="3">
            <a:schemeClr val="lt1"/>
          </a:lnRef>
          <a:fillRef idx="1">
            <a:schemeClr val="accent4"/>
          </a:fillRef>
          <a:effectRef idx="1">
            <a:schemeClr val="accent4"/>
          </a:effectRef>
          <a:fontRef idx="minor">
            <a:schemeClr val="lt1"/>
          </a:fontRef>
        </p:style>
        <p:txBody>
          <a:bodyPr wrap="square" lIns="91440" tIns="45720" rIns="91440" bIns="45720">
            <a:spAutoFit/>
          </a:bodyPr>
          <a:lstStyle/>
          <a:p>
            <a:pPr algn="ctr"/>
            <a:r>
              <a:rPr lang="en-GB" sz="4000" b="1" dirty="0">
                <a:ln w="6600">
                  <a:solidFill>
                    <a:schemeClr val="accent2"/>
                  </a:solidFill>
                  <a:prstDash val="solid"/>
                </a:ln>
                <a:solidFill>
                  <a:srgbClr val="FFFFFF"/>
                </a:solidFill>
                <a:latin typeface="Berlin Sans FB Demi" panose="020E0802020502020306" pitchFamily="34" charset="0"/>
                <a:ea typeface="Calibri" panose="020F0502020204030204" pitchFamily="34" charset="0"/>
                <a:cs typeface="Times New Roman" panose="02020603050405020304" pitchFamily="18" charset="0"/>
              </a:rPr>
              <a:t>CAPÍTULO 2: UN EXTRAÑO EN EL CAMINO</a:t>
            </a:r>
            <a:endParaRPr lang="en-IN" sz="4000" b="1" dirty="0">
              <a:ln w="6600">
                <a:solidFill>
                  <a:schemeClr val="accent2"/>
                </a:solidFill>
                <a:prstDash val="solid"/>
              </a:ln>
              <a:solidFill>
                <a:srgbClr val="FFFFFF"/>
              </a:solidFill>
              <a:latin typeface="Berlin Sans FB Demi" panose="020E0802020502020306" pitchFamily="34" charset="0"/>
            </a:endParaRPr>
          </a:p>
        </p:txBody>
      </p:sp>
    </p:spTree>
    <p:extLst>
      <p:ext uri="{BB962C8B-B14F-4D97-AF65-F5344CB8AC3E}">
        <p14:creationId xmlns:p14="http://schemas.microsoft.com/office/powerpoint/2010/main" val="3441085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12"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strips(downLeft)">
                                      <p:cBhvr>
                                        <p:cTn id="13" dur="25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030"/>
                                        </p:tgtEl>
                                        <p:attrNameLst>
                                          <p:attrName>style.visibility</p:attrName>
                                        </p:attrNameLst>
                                      </p:cBhvr>
                                      <p:to>
                                        <p:strVal val="visible"/>
                                      </p:to>
                                    </p:set>
                                    <p:animEffect transition="in" filter="fade">
                                      <p:cBhvr>
                                        <p:cTn id="18" dur="1000"/>
                                        <p:tgtEl>
                                          <p:spTgt spid="1030"/>
                                        </p:tgtEl>
                                      </p:cBhvr>
                                    </p:animEffect>
                                    <p:anim calcmode="lin" valueType="num">
                                      <p:cBhvr>
                                        <p:cTn id="19" dur="1000" fill="hold"/>
                                        <p:tgtEl>
                                          <p:spTgt spid="1030"/>
                                        </p:tgtEl>
                                        <p:attrNameLst>
                                          <p:attrName>ppt_x</p:attrName>
                                        </p:attrNameLst>
                                      </p:cBhvr>
                                      <p:tavLst>
                                        <p:tav tm="0">
                                          <p:val>
                                            <p:strVal val="#ppt_x"/>
                                          </p:val>
                                        </p:tav>
                                        <p:tav tm="100000">
                                          <p:val>
                                            <p:strVal val="#ppt_x"/>
                                          </p:val>
                                        </p:tav>
                                      </p:tavLst>
                                    </p:anim>
                                    <p:anim calcmode="lin" valueType="num">
                                      <p:cBhvr>
                                        <p:cTn id="20" dur="1000" fill="hold"/>
                                        <p:tgtEl>
                                          <p:spTgt spid="10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B8BBEBD-C464-2AFD-70CF-7CB67527B03D}"/>
              </a:ext>
            </a:extLst>
          </p:cNvPr>
          <p:cNvSpPr txBox="1"/>
          <p:nvPr/>
        </p:nvSpPr>
        <p:spPr>
          <a:xfrm>
            <a:off x="130629" y="304800"/>
            <a:ext cx="8219232" cy="5755422"/>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just"/>
            <a:r>
              <a:rPr lang="en-GB" sz="2300" b="1"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rPr>
              <a:t>	La historia comienza después de que se haya producido el robo (72). El personal religioso que no ayuda implica que la fe en Dios no es garantía de una vida de amor y caridad (74). Normalmente, los ladrones y los transeúntes tienen una alianza (75). </a:t>
            </a:r>
            <a:endParaRPr lang="en-IN" sz="2300" b="1"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endParaRPr>
          </a:p>
          <a:p>
            <a:pPr algn="just"/>
            <a:r>
              <a:rPr lang="en-GB" sz="2300" b="1"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rPr>
              <a:t>	Había una posada y así el samaritano pudo colaborar con el posadero para atender al hombre; tiene que haber servicios públicos y nosotros tenemos </a:t>
            </a:r>
            <a:r>
              <a:rPr lang="en-GB" sz="23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que servir solidariamente con ellos </a:t>
            </a:r>
            <a:r>
              <a:rPr lang="en-GB" sz="2300" b="1"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rPr>
              <a:t>(78). El samaritano partió sin esperar reconocimiento ni gratitud; nosotros estamos llamados a imitar su gesto de servir </a:t>
            </a:r>
            <a:r>
              <a:rPr lang="en-GB" sz="23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sin esperar nada </a:t>
            </a:r>
            <a:r>
              <a:rPr lang="en-GB" sz="2300" b="1"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rPr>
              <a:t>(79). En la parábola, el samaritano se hace prójimo del judío herido, traspasando las barreras culturales e históricas; también nosotros estamos llamados a amar más allá de las fronteras (81). Significa que el amor incluye a todos (82).  Para los cristianos, Jesús está presente en cada extranjero (85). </a:t>
            </a:r>
            <a:endParaRPr lang="en-IN" sz="2300" b="1"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4098" name="Picture 2" descr="Love Without Boundaries Foundation - Home | Facebook">
            <a:extLst>
              <a:ext uri="{FF2B5EF4-FFF2-40B4-BE49-F238E27FC236}">
                <a16:creationId xmlns:a16="http://schemas.microsoft.com/office/drawing/2014/main" id="{1C1CD699-BB18-9046-1D94-AF24E36A72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69176" y="1425303"/>
            <a:ext cx="3141306" cy="416145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8887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C6FEE9-C3B6-4714-A763-10B97EFCF470}"/>
              </a:ext>
            </a:extLst>
          </p:cNvPr>
          <p:cNvSpPr/>
          <p:nvPr/>
        </p:nvSpPr>
        <p:spPr>
          <a:xfrm>
            <a:off x="502717" y="497961"/>
            <a:ext cx="11144997" cy="523220"/>
          </a:xfrm>
          <a:prstGeom prst="rect">
            <a:avLst/>
          </a:prstGeom>
        </p:spPr>
        <p:style>
          <a:lnRef idx="3">
            <a:schemeClr val="lt1"/>
          </a:lnRef>
          <a:fillRef idx="1">
            <a:schemeClr val="accent5"/>
          </a:fillRef>
          <a:effectRef idx="1">
            <a:schemeClr val="accent5"/>
          </a:effectRef>
          <a:fontRef idx="minor">
            <a:schemeClr val="lt1"/>
          </a:fontRef>
        </p:style>
        <p:txBody>
          <a:bodyPr wrap="square" lIns="91440" tIns="45720" rIns="91440" bIns="45720">
            <a:spAutoFit/>
          </a:bodyPr>
          <a:lstStyle/>
          <a:p>
            <a:pPr algn="ctr"/>
            <a:r>
              <a:rPr lang="en-GB" sz="2800" b="1" dirty="0">
                <a:ln w="10160">
                  <a:solidFill>
                    <a:schemeClr val="accent5"/>
                  </a:solidFill>
                  <a:prstDash val="solid"/>
                </a:ln>
                <a:solidFill>
                  <a:srgbClr val="FFFFFF"/>
                </a:solidFill>
                <a:latin typeface="Berlin Sans FB Demi" panose="020E0802020502020306" pitchFamily="34" charset="0"/>
                <a:ea typeface="Calibri" panose="020F0502020204030204" pitchFamily="34" charset="0"/>
                <a:cs typeface="Times New Roman" panose="02020603050405020304" pitchFamily="18" charset="0"/>
              </a:rPr>
              <a:t>CAPÍTULO 3: CONCEBIR Y ENGENDRAR UN MUNDO ABIERTO</a:t>
            </a:r>
            <a:endParaRPr lang="en-IN" sz="2800" b="1" dirty="0">
              <a:ln w="10160">
                <a:solidFill>
                  <a:schemeClr val="accent5"/>
                </a:solidFill>
                <a:prstDash val="solid"/>
              </a:ln>
              <a:solidFill>
                <a:srgbClr val="FFFFFF"/>
              </a:solidFill>
              <a:latin typeface="Berlin Sans FB Demi" panose="020E0802020502020306" pitchFamily="34" charset="0"/>
            </a:endParaRPr>
          </a:p>
        </p:txBody>
      </p:sp>
      <p:sp>
        <p:nvSpPr>
          <p:cNvPr id="6" name="Rectangle 5">
            <a:extLst>
              <a:ext uri="{FF2B5EF4-FFF2-40B4-BE49-F238E27FC236}">
                <a16:creationId xmlns:a16="http://schemas.microsoft.com/office/drawing/2014/main" id="{784E6619-C178-4247-932D-80A249EFD935}"/>
              </a:ext>
            </a:extLst>
          </p:cNvPr>
          <p:cNvSpPr/>
          <p:nvPr/>
        </p:nvSpPr>
        <p:spPr>
          <a:xfrm>
            <a:off x="502717" y="1394616"/>
            <a:ext cx="6883603" cy="4493538"/>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marL="285750" indent="-285750" algn="just">
              <a:buFont typeface="Wingdings" panose="05000000000000000000" pitchFamily="2" charset="2"/>
              <a:buChar char="v"/>
            </a:pPr>
            <a:r>
              <a:rPr lang="en-GB" sz="2200" dirty="0">
                <a:latin typeface="Berlin Sans FB Demi" panose="020E0802020502020306" pitchFamily="34" charset="0"/>
              </a:rPr>
              <a:t>Amar a los demás: Nadie puede experimentar la verdadera belleza de la vida sin relacionarse con los demás, sin tener verdaderos rostros a los que amar (87). Este amor debe ir más allá del grupo y de la familia (89). Las comunidades monásticas acogen a los peregrinos, para encontrarse con los que están fuera de su monasterio (90).  El mayor peligro reside en no amar (92). Los abandonados o ignorados por la sociedad se convierten en </a:t>
            </a:r>
            <a:r>
              <a:rPr lang="en-GB" sz="2200" i="1" dirty="0">
                <a:latin typeface="Berlin Sans FB Demi" panose="020E0802020502020306" pitchFamily="34" charset="0"/>
              </a:rPr>
              <a:t>extranjeros existenciales </a:t>
            </a:r>
            <a:r>
              <a:rPr lang="en-GB" sz="2200" dirty="0">
                <a:latin typeface="Berlin Sans FB Demi" panose="020E0802020502020306" pitchFamily="34" charset="0"/>
              </a:rPr>
              <a:t>aunque hayan nacido en el mismo país (97). Las personas con discapacidad y los ancianos son tratados como extranjeros existenciales (98). </a:t>
            </a:r>
            <a:endParaRPr lang="en-IN"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3074" name="Picture 2" descr="https://tse3.mm.bing.net/th?id=OIP.Qx4Aind-Z44UrQvtW-z0TAHaEK&amp;pid=Api&amp;P=0">
            <a:extLst>
              <a:ext uri="{FF2B5EF4-FFF2-40B4-BE49-F238E27FC236}">
                <a16:creationId xmlns:a16="http://schemas.microsoft.com/office/drawing/2014/main" id="{D9977281-C9A9-4569-BA65-9CA45593CE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7909" y="2526154"/>
            <a:ext cx="4242642" cy="30885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3642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5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125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5" presetClass="entr" presetSubtype="0" fill="hold" nodeType="clickEffect">
                                  <p:stCondLst>
                                    <p:cond delay="0"/>
                                  </p:stCondLst>
                                  <p:childTnLst>
                                    <p:set>
                                      <p:cBhvr>
                                        <p:cTn id="16" dur="1" fill="hold">
                                          <p:stCondLst>
                                            <p:cond delay="0"/>
                                          </p:stCondLst>
                                        </p:cTn>
                                        <p:tgtEl>
                                          <p:spTgt spid="3074"/>
                                        </p:tgtEl>
                                        <p:attrNameLst>
                                          <p:attrName>style.visibility</p:attrName>
                                        </p:attrNameLst>
                                      </p:cBhvr>
                                      <p:to>
                                        <p:strVal val="visible"/>
                                      </p:to>
                                    </p:set>
                                    <p:animEffect transition="in" filter="fade">
                                      <p:cBhvr>
                                        <p:cTn id="17" dur="1500"/>
                                        <p:tgtEl>
                                          <p:spTgt spid="3074"/>
                                        </p:tgtEl>
                                      </p:cBhvr>
                                    </p:animEffect>
                                    <p:anim calcmode="lin" valueType="num">
                                      <p:cBhvr>
                                        <p:cTn id="18" dur="1500" fill="hold"/>
                                        <p:tgtEl>
                                          <p:spTgt spid="3074"/>
                                        </p:tgtEl>
                                        <p:attrNameLst>
                                          <p:attrName>ppt_w</p:attrName>
                                        </p:attrNameLst>
                                      </p:cBhvr>
                                      <p:tavLst>
                                        <p:tav tm="0" fmla="#ppt_w*sin(2.5*pi*$)">
                                          <p:val>
                                            <p:fltVal val="0"/>
                                          </p:val>
                                        </p:tav>
                                        <p:tav tm="100000">
                                          <p:val>
                                            <p:fltVal val="1"/>
                                          </p:val>
                                        </p:tav>
                                      </p:tavLst>
                                    </p:anim>
                                    <p:anim calcmode="lin" valueType="num">
                                      <p:cBhvr>
                                        <p:cTn id="19" dur="1500" fill="hold"/>
                                        <p:tgtEl>
                                          <p:spTgt spid="307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84E6619-C178-4247-932D-80A249EFD935}"/>
              </a:ext>
            </a:extLst>
          </p:cNvPr>
          <p:cNvSpPr/>
          <p:nvPr/>
        </p:nvSpPr>
        <p:spPr>
          <a:xfrm>
            <a:off x="294641" y="492034"/>
            <a:ext cx="7749902" cy="5909310"/>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just"/>
            <a:r>
              <a:rPr lang="en-GB" sz="2700" b="1" dirty="0">
                <a:latin typeface="Berlin Sans FB Demi" panose="020E0802020502020306" pitchFamily="34" charset="0"/>
              </a:rPr>
              <a:t>Sociedad inclusiva y solidaria: El futuro no es de uniformidad unidimensional, sino inclusivo (100). Todos, incluidos los improductivos, los pobres, los sin educación, los discapacitados, tienen derecho a vivir con dignidad y a lograr un desarrollo integral (107, 109, 110). En una situación en la que todo parece desintegrarse, hay que cultivar la solidaridad porque somos responsables de los necesitados. La familia es un lugar privilegiado para la educación de la solidaridad (114-115). La solidaridad no es sólo ayudar, sino también combatir las causas estructurales de la pobreza, la desigualdad y la negación de los derechos humanos (116).  </a:t>
            </a:r>
            <a:endParaRPr lang="en-IN" sz="27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5122" name="Picture 2" descr="Human Rights and Solidarity resource (for ages 7-13) | Amnesty  International UK">
            <a:extLst>
              <a:ext uri="{FF2B5EF4-FFF2-40B4-BE49-F238E27FC236}">
                <a16:creationId xmlns:a16="http://schemas.microsoft.com/office/drawing/2014/main" id="{90169A38-AF58-A2A5-2B87-1AA9118870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9854" y="1675985"/>
            <a:ext cx="3340359" cy="39001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12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84E6619-C178-4247-932D-80A249EFD935}"/>
              </a:ext>
            </a:extLst>
          </p:cNvPr>
          <p:cNvSpPr/>
          <p:nvPr/>
        </p:nvSpPr>
        <p:spPr>
          <a:xfrm>
            <a:off x="286140" y="79830"/>
            <a:ext cx="7907590" cy="5847755"/>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just"/>
            <a:r>
              <a:rPr lang="en-GB" sz="2200" b="1" dirty="0">
                <a:latin typeface="Berlin Sans FB Demi" panose="020E0802020502020306" pitchFamily="34" charset="0"/>
              </a:rPr>
              <a:t>Destino común de los bienes: Los bienes creados del mundo pertenecen a todas las personas.  Este es el primer derecho natural e inherente. Todos los demás derechos relacionados con los bienes no deben obstaculizar este derecho (118-120). Nadie puede verse privado de este derecho por su lugar de nacimiento, sociedad, país o sexo (121). Las actividades empresariales deben aportar desarrollo, eliminar la pobreza y crear empleo (123). </a:t>
            </a:r>
            <a:endParaRPr lang="en-GB" sz="2200" b="1" i="1" dirty="0">
              <a:latin typeface="Berlin Sans FB Demi" panose="020E0802020502020306" pitchFamily="34" charset="0"/>
            </a:endParaRPr>
          </a:p>
          <a:p>
            <a:pPr algn="just"/>
            <a:r>
              <a:rPr lang="en-GB" sz="2200" b="1" i="1" dirty="0">
                <a:latin typeface="Berlin Sans FB Demi" panose="020E0802020502020306" pitchFamily="34" charset="0"/>
              </a:rPr>
              <a:t>Un mundo sin fronteras: </a:t>
            </a:r>
            <a:r>
              <a:rPr lang="en-GB" sz="2200" b="1" dirty="0">
                <a:latin typeface="Berlin Sans FB Demi" panose="020E0802020502020306" pitchFamily="34" charset="0"/>
              </a:rPr>
              <a:t>Cada país pertenece también al extranjero. Los bienes y la prosperidad de un país no deben negarse al extranjero que vive en él (124). Al tiempo que defendemos el principio de que toda deuda legítimamente adquirida debe ser reembolsada, el cumplimiento de esta obligación por parte de los países pobres, no debe comprometer su propia existencia y crecimiento (126). Debemos aspirar a un mundo que proporcione tierra, vivienda y trabajo para todos. Ésta es la verdadera paz (127). </a:t>
            </a:r>
            <a:endParaRPr lang="en-IN" sz="2200" b="1" dirty="0">
              <a:latin typeface="Berlin Sans FB Demi" panose="020E0802020502020306" pitchFamily="34" charset="0"/>
            </a:endParaRPr>
          </a:p>
        </p:txBody>
      </p:sp>
      <p:pic>
        <p:nvPicPr>
          <p:cNvPr id="6148" name="Picture 4">
            <a:extLst>
              <a:ext uri="{FF2B5EF4-FFF2-40B4-BE49-F238E27FC236}">
                <a16:creationId xmlns:a16="http://schemas.microsoft.com/office/drawing/2014/main" id="{A4E49B50-C5E3-4B0C-1FDD-0854C84D2E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5680" y="1263311"/>
            <a:ext cx="3290180" cy="433137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3470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4A75434-B0FB-4D40-BB6B-C4F55F51EA8A}"/>
              </a:ext>
            </a:extLst>
          </p:cNvPr>
          <p:cNvSpPr/>
          <p:nvPr/>
        </p:nvSpPr>
        <p:spPr>
          <a:xfrm>
            <a:off x="1110343" y="1904067"/>
            <a:ext cx="9938657" cy="4524315"/>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just"/>
            <a:r>
              <a:rPr lang="en-IN" sz="24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Actitudes hacia los inmigrantes: </a:t>
            </a:r>
          </a:p>
          <a:p>
            <a:pPr marL="285750" indent="-285750" algn="just">
              <a:buFont typeface="Wingdings" panose="05000000000000000000" pitchFamily="2" charset="2"/>
              <a:buChar char="v"/>
            </a:pPr>
            <a:r>
              <a:rPr lang="en-GB" sz="2400" b="1" dirty="0">
                <a:latin typeface="Berlin Sans FB Demi" panose="020E0802020502020306" pitchFamily="34" charset="0"/>
                <a:cs typeface="Times New Roman" panose="02020603050405020304" pitchFamily="18" charset="0"/>
              </a:rPr>
              <a:t>Respetar el derecho de todas las personas a encontrar un lugar que satisfaga sus necesidades básicas. Nuestras respuestas a los migrantes son: Acoger, Proteger, Promover e Integrar a los que llegan (129); hay que proporcionar la ciudadanía a los migrantes (131). Tenemos que desarrollar un modelo de gobernanza global con respecto a los movimientos de refugiados (132).  </a:t>
            </a:r>
          </a:p>
          <a:p>
            <a:pPr marL="285750" indent="-285750" algn="just">
              <a:buFont typeface="Wingdings" panose="05000000000000000000" pitchFamily="2" charset="2"/>
              <a:buChar char="v"/>
            </a:pPr>
            <a:r>
              <a:rPr lang="en-GB" sz="2400" b="1" dirty="0">
                <a:latin typeface="Berlin Sans FB Demi" panose="020E0802020502020306" pitchFamily="34" charset="0"/>
                <a:cs typeface="Times New Roman" panose="02020603050405020304" pitchFamily="18" charset="0"/>
              </a:rPr>
              <a:t>Los inmigrantes son un don, además de una bendición (133, 135). Hay que acoger a los inmigrantes gratuitamente (sin contar el beneficio mutuo), porque es un acto bueno (139). Sólo una cultura social y política que acoja a los demás de forma fácil y gratuita tendrá futuro (141). </a:t>
            </a:r>
            <a:endParaRPr lang="en-IN" sz="24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7A560852-8083-40D0-9522-787BC242FBE2}"/>
              </a:ext>
            </a:extLst>
          </p:cNvPr>
          <p:cNvSpPr/>
          <p:nvPr/>
        </p:nvSpPr>
        <p:spPr>
          <a:xfrm>
            <a:off x="1371719" y="476975"/>
            <a:ext cx="9007595" cy="954107"/>
          </a:xfrm>
          <a:prstGeom prst="rect">
            <a:avLst/>
          </a:prstGeom>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Berlin Sans FB" panose="020E0602020502020306" pitchFamily="34" charset="0"/>
                <a:ea typeface="Calibri" panose="020F0502020204030204" pitchFamily="34" charset="0"/>
                <a:cs typeface="Times New Roman" panose="02020603050405020304" pitchFamily="18" charset="0"/>
              </a:rPr>
              <a:t>CAPÍTULO 4 </a:t>
            </a:r>
          </a:p>
          <a:p>
            <a:pPr algn="ctr"/>
            <a:r>
              <a:rPr lang="en-GB"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Berlin Sans FB" panose="020E0602020502020306" pitchFamily="34" charset="0"/>
                <a:ea typeface="Calibri" panose="020F0502020204030204" pitchFamily="34" charset="0"/>
                <a:cs typeface="Times New Roman" panose="02020603050405020304" pitchFamily="18" charset="0"/>
              </a:rPr>
              <a:t>UN CORAZÓN ABIERTO AL MUNDO: Migrantes</a:t>
            </a:r>
            <a:endParaRPr lang="en-IN"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Berlin Sans FB" panose="020E0602020502020306" pitchFamily="34" charset="0"/>
            </a:endParaRPr>
          </a:p>
        </p:txBody>
      </p:sp>
    </p:spTree>
    <p:extLst>
      <p:ext uri="{BB962C8B-B14F-4D97-AF65-F5344CB8AC3E}">
        <p14:creationId xmlns:p14="http://schemas.microsoft.com/office/powerpoint/2010/main" val="3546451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7">
                                          <p:stCondLst>
                                            <p:cond delay="0"/>
                                          </p:stCondLst>
                                        </p:cTn>
                                        <p:tgtEl>
                                          <p:spTgt spid="5"/>
                                        </p:tgtEl>
                                      </p:cBhvr>
                                    </p:animEffect>
                                    <p:anim calcmode="lin" valueType="num">
                                      <p:cBhvr>
                                        <p:cTn id="13" dur="1594"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4" dur="581"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5" dur="581" tmFilter="0, 0; 0.125,0.2665; 0.25,0.4; 0.375,0.465; 0.5,0.5;  0.625,0.535; 0.75,0.6; 0.875,0.7335; 1,1">
                                          <p:stCondLst>
                                            <p:cond delay="581"/>
                                          </p:stCondLst>
                                        </p:cTn>
                                        <p:tgtEl>
                                          <p:spTgt spid="5"/>
                                        </p:tgtEl>
                                        <p:attrNameLst>
                                          <p:attrName>ppt_y</p:attrName>
                                        </p:attrNameLst>
                                      </p:cBhvr>
                                      <p:tavLst>
                                        <p:tav tm="0" fmla="#ppt_y-sin(pi*$)/9">
                                          <p:val>
                                            <p:fltVal val="0"/>
                                          </p:val>
                                        </p:tav>
                                        <p:tav tm="100000">
                                          <p:val>
                                            <p:fltVal val="1"/>
                                          </p:val>
                                        </p:tav>
                                      </p:tavLst>
                                    </p:anim>
                                    <p:anim calcmode="lin" valueType="num">
                                      <p:cBhvr>
                                        <p:cTn id="16" dur="290" tmFilter="0, 0; 0.125,0.2665; 0.25,0.4; 0.375,0.465; 0.5,0.5;  0.625,0.535; 0.75,0.6; 0.875,0.7335; 1,1">
                                          <p:stCondLst>
                                            <p:cond delay="1159"/>
                                          </p:stCondLst>
                                        </p:cTn>
                                        <p:tgtEl>
                                          <p:spTgt spid="5"/>
                                        </p:tgtEl>
                                        <p:attrNameLst>
                                          <p:attrName>ppt_y</p:attrName>
                                        </p:attrNameLst>
                                      </p:cBhvr>
                                      <p:tavLst>
                                        <p:tav tm="0" fmla="#ppt_y-sin(pi*$)/27">
                                          <p:val>
                                            <p:fltVal val="0"/>
                                          </p:val>
                                        </p:tav>
                                        <p:tav tm="100000">
                                          <p:val>
                                            <p:fltVal val="1"/>
                                          </p:val>
                                        </p:tav>
                                      </p:tavLst>
                                    </p:anim>
                                    <p:anim calcmode="lin" valueType="num">
                                      <p:cBhvr>
                                        <p:cTn id="17" dur="144" tmFilter="0, 0; 0.125,0.2665; 0.25,0.4; 0.375,0.465; 0.5,0.5;  0.625,0.535; 0.75,0.6; 0.875,0.7335; 1,1">
                                          <p:stCondLst>
                                            <p:cond delay="1449"/>
                                          </p:stCondLst>
                                        </p:cTn>
                                        <p:tgtEl>
                                          <p:spTgt spid="5"/>
                                        </p:tgtEl>
                                        <p:attrNameLst>
                                          <p:attrName>ppt_y</p:attrName>
                                        </p:attrNameLst>
                                      </p:cBhvr>
                                      <p:tavLst>
                                        <p:tav tm="0" fmla="#ppt_y-sin(pi*$)/81">
                                          <p:val>
                                            <p:fltVal val="0"/>
                                          </p:val>
                                        </p:tav>
                                        <p:tav tm="100000">
                                          <p:val>
                                            <p:fltVal val="1"/>
                                          </p:val>
                                        </p:tav>
                                      </p:tavLst>
                                    </p:anim>
                                    <p:animScale>
                                      <p:cBhvr>
                                        <p:cTn id="18" dur="23">
                                          <p:stCondLst>
                                            <p:cond delay="569"/>
                                          </p:stCondLst>
                                        </p:cTn>
                                        <p:tgtEl>
                                          <p:spTgt spid="5"/>
                                        </p:tgtEl>
                                      </p:cBhvr>
                                      <p:to x="100000" y="60000"/>
                                    </p:animScale>
                                    <p:animScale>
                                      <p:cBhvr>
                                        <p:cTn id="19" dur="145" decel="50000">
                                          <p:stCondLst>
                                            <p:cond delay="592"/>
                                          </p:stCondLst>
                                        </p:cTn>
                                        <p:tgtEl>
                                          <p:spTgt spid="5"/>
                                        </p:tgtEl>
                                      </p:cBhvr>
                                      <p:to x="100000" y="100000"/>
                                    </p:animScale>
                                    <p:animScale>
                                      <p:cBhvr>
                                        <p:cTn id="20" dur="23">
                                          <p:stCondLst>
                                            <p:cond delay="1148"/>
                                          </p:stCondLst>
                                        </p:cTn>
                                        <p:tgtEl>
                                          <p:spTgt spid="5"/>
                                        </p:tgtEl>
                                      </p:cBhvr>
                                      <p:to x="100000" y="80000"/>
                                    </p:animScale>
                                    <p:animScale>
                                      <p:cBhvr>
                                        <p:cTn id="21" dur="145" decel="50000">
                                          <p:stCondLst>
                                            <p:cond delay="1171"/>
                                          </p:stCondLst>
                                        </p:cTn>
                                        <p:tgtEl>
                                          <p:spTgt spid="5"/>
                                        </p:tgtEl>
                                      </p:cBhvr>
                                      <p:to x="100000" y="100000"/>
                                    </p:animScale>
                                    <p:animScale>
                                      <p:cBhvr>
                                        <p:cTn id="22" dur="23">
                                          <p:stCondLst>
                                            <p:cond delay="1437"/>
                                          </p:stCondLst>
                                        </p:cTn>
                                        <p:tgtEl>
                                          <p:spTgt spid="5"/>
                                        </p:tgtEl>
                                      </p:cBhvr>
                                      <p:to x="100000" y="90000"/>
                                    </p:animScale>
                                    <p:animScale>
                                      <p:cBhvr>
                                        <p:cTn id="23" dur="145" decel="50000">
                                          <p:stCondLst>
                                            <p:cond delay="1459"/>
                                          </p:stCondLst>
                                        </p:cTn>
                                        <p:tgtEl>
                                          <p:spTgt spid="5"/>
                                        </p:tgtEl>
                                      </p:cBhvr>
                                      <p:to x="100000" y="100000"/>
                                    </p:animScale>
                                    <p:animScale>
                                      <p:cBhvr>
                                        <p:cTn id="24" dur="23">
                                          <p:stCondLst>
                                            <p:cond delay="1582"/>
                                          </p:stCondLst>
                                        </p:cTn>
                                        <p:tgtEl>
                                          <p:spTgt spid="5"/>
                                        </p:tgtEl>
                                      </p:cBhvr>
                                      <p:to x="100000" y="95000"/>
                                    </p:animScale>
                                    <p:animScale>
                                      <p:cBhvr>
                                        <p:cTn id="25" dur="145" decel="50000">
                                          <p:stCondLst>
                                            <p:cond delay="1605"/>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434E39F-39FE-E512-0F13-FCAF913766EB}"/>
              </a:ext>
            </a:extLst>
          </p:cNvPr>
          <p:cNvSpPr txBox="1"/>
          <p:nvPr/>
        </p:nvSpPr>
        <p:spPr>
          <a:xfrm>
            <a:off x="597160" y="1287624"/>
            <a:ext cx="6585960" cy="4401205"/>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just"/>
            <a:r>
              <a:rPr lang="en-GB" sz="2800"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rPr>
              <a:t>Debe existir una sana tensión entre lo global y lo local, para evitar ser abstracto o estrecho (142).  Debemos valorar nuestras raíces y culturas ancestrales y, al mismo tiempo, dialogar con otras culturas (148). Considerar a los demás como competidores o enemigos peligrosos afecta a las relaciones entre los pueblos de una misma región y entre los países (152). </a:t>
            </a:r>
            <a:endParaRPr lang="en-IN" sz="2800" dirty="0">
              <a:solidFill>
                <a:schemeClr val="bg1"/>
              </a:solidFill>
              <a:latin typeface="Berlin Sans FB Demi" panose="020E0802020502020306" pitchFamily="34" charset="0"/>
              <a:cs typeface="Times New Roman" panose="02020603050405020304" pitchFamily="18" charset="0"/>
            </a:endParaRPr>
          </a:p>
        </p:txBody>
      </p:sp>
      <p:pic>
        <p:nvPicPr>
          <p:cNvPr id="7170" name="Picture 2" descr="2 Free CC0 Local Stock Photos - StockSnap.io">
            <a:extLst>
              <a:ext uri="{FF2B5EF4-FFF2-40B4-BE49-F238E27FC236}">
                <a16:creationId xmlns:a16="http://schemas.microsoft.com/office/drawing/2014/main" id="{CD453395-ED62-69EC-9631-2DB18611B9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1693609"/>
            <a:ext cx="3974840" cy="3817563"/>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7DCAF62-B6C5-46C1-B547-5D914E5C741B}"/>
              </a:ext>
            </a:extLst>
          </p:cNvPr>
          <p:cNvSpPr/>
          <p:nvPr/>
        </p:nvSpPr>
        <p:spPr>
          <a:xfrm>
            <a:off x="3511799" y="203815"/>
            <a:ext cx="5168403"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a:spAutoFit/>
          </a:bodyPr>
          <a:lstStyle/>
          <a:p>
            <a:pPr algn="ctr"/>
            <a:r>
              <a:rPr lang="en-GB" sz="4800" b="1" cap="none" spc="50" dirty="0">
                <a:ln w="9525" cmpd="sng">
                  <a:solidFill>
                    <a:schemeClr val="accent1"/>
                  </a:solidFill>
                  <a:prstDash val="solid"/>
                </a:ln>
                <a:solidFill>
                  <a:srgbClr val="70AD47">
                    <a:tint val="1000"/>
                  </a:srgbClr>
                </a:solidFill>
                <a:effectLst>
                  <a:glow rad="38100">
                    <a:schemeClr val="accent1">
                      <a:alpha val="40000"/>
                    </a:schemeClr>
                  </a:glow>
                </a:effectLst>
                <a:latin typeface="Berlin Sans FB Demi" panose="020E0802020502020306" pitchFamily="34" charset="0"/>
                <a:cs typeface="Times New Roman" panose="02020603050405020304" pitchFamily="18" charset="0"/>
              </a:rPr>
              <a:t>Local y global: </a:t>
            </a:r>
            <a:endParaRPr lang="en-IN" sz="4800" b="1" cap="none" spc="50" dirty="0">
              <a:ln w="9525" cmpd="sng">
                <a:solidFill>
                  <a:schemeClr val="accent1"/>
                </a:solidFill>
                <a:prstDash val="solid"/>
              </a:ln>
              <a:solidFill>
                <a:srgbClr val="70AD47">
                  <a:tint val="1000"/>
                </a:srgbClr>
              </a:solidFill>
              <a:effectLst>
                <a:glow rad="38100">
                  <a:schemeClr val="accent1">
                    <a:alpha val="40000"/>
                  </a:schemeClr>
                </a:glow>
              </a:effectLst>
              <a:latin typeface="Berlin Sans FB Demi" panose="020E0802020502020306" pitchFamily="34" charset="0"/>
            </a:endParaRPr>
          </a:p>
        </p:txBody>
      </p:sp>
    </p:spTree>
    <p:extLst>
      <p:ext uri="{BB962C8B-B14F-4D97-AF65-F5344CB8AC3E}">
        <p14:creationId xmlns:p14="http://schemas.microsoft.com/office/powerpoint/2010/main" val="308543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5BF8C6-F021-4657-A7D0-251BB3D6CC10}"/>
              </a:ext>
            </a:extLst>
          </p:cNvPr>
          <p:cNvSpPr/>
          <p:nvPr/>
        </p:nvSpPr>
        <p:spPr>
          <a:xfrm>
            <a:off x="472751" y="470263"/>
            <a:ext cx="7352524" cy="5509200"/>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marL="285750" indent="-285750" algn="just">
              <a:spcAft>
                <a:spcPts val="0"/>
              </a:spcAft>
              <a:buFont typeface="Wingdings" panose="05000000000000000000" pitchFamily="2" charset="2"/>
              <a:buChar char="v"/>
            </a:pPr>
            <a:r>
              <a:rPr lang="en-GB" sz="2200" dirty="0">
                <a:solidFill>
                  <a:schemeClr val="bg1"/>
                </a:solidFill>
                <a:latin typeface="Berlin Sans FB Demi" panose="020E0802020502020306" pitchFamily="34" charset="0"/>
                <a:cs typeface="Times New Roman" panose="02020603050405020304" pitchFamily="18" charset="0"/>
              </a:rPr>
              <a:t>Para fomentar una comunidad global se necesita una política mejor (154). </a:t>
            </a:r>
            <a:endPar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285750" indent="-285750" algn="just">
              <a:spcAft>
                <a:spcPts val="0"/>
              </a:spcAft>
              <a:buFont typeface="Wingdings" panose="05000000000000000000" pitchFamily="2" charset="2"/>
              <a:buChar char="v"/>
            </a:pP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Tanto el populismo que explota a las personas vulnerables con promesas vacías de emociones para ganarse su apoyo, como el liberalismo que sirve a los intereses económicos de los poderosos, fracasan a la hora de crear espacio para todos (155). </a:t>
            </a:r>
          </a:p>
          <a:p>
            <a:pPr marL="285750" indent="-285750" algn="just">
              <a:spcAft>
                <a:spcPts val="0"/>
              </a:spcAft>
              <a:buFont typeface="Wingdings" panose="05000000000000000000" pitchFamily="2" charset="2"/>
              <a:buChar char="v"/>
            </a:pPr>
            <a:r>
              <a:rPr lang="en-GB" sz="2200" dirty="0">
                <a:solidFill>
                  <a:schemeClr val="bg1"/>
                </a:solidFill>
                <a:latin typeface="Berlin Sans FB Demi" panose="020E0802020502020306" pitchFamily="34" charset="0"/>
                <a:cs typeface="Times New Roman" panose="02020603050405020304" pitchFamily="18" charset="0"/>
              </a:rPr>
              <a:t> Las personas deben tener una vida digna a través del trabajo. </a:t>
            </a: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No hay peor pobreza que la que quita el trabajo y la dignidad del trabajo (162).</a:t>
            </a:r>
          </a:p>
          <a:p>
            <a:pPr marL="285750" indent="-285750" algn="just">
              <a:spcAft>
                <a:spcPts val="0"/>
              </a:spcAft>
              <a:buFont typeface="Wingdings" panose="05000000000000000000" pitchFamily="2" charset="2"/>
              <a:buChar char="v"/>
            </a:pP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 Es necesaria una </a:t>
            </a:r>
            <a:r>
              <a:rPr lang="en-GB" sz="22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organización mundial </a:t>
            </a: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más eficaz </a:t>
            </a:r>
            <a:r>
              <a:rPr lang="en-GB" sz="22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para resolver los problemas que aquejan a </a:t>
            </a: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los pueblos abandonados (165). </a:t>
            </a:r>
          </a:p>
          <a:p>
            <a:pPr marL="285750" indent="-285750" algn="just">
              <a:spcAft>
                <a:spcPts val="0"/>
              </a:spcAft>
              <a:buFont typeface="Wingdings" panose="05000000000000000000" pitchFamily="2" charset="2"/>
              <a:buChar char="v"/>
            </a:pP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Necesitamos una política que ponga la dignidad humana en el centro </a:t>
            </a:r>
            <a:r>
              <a:rPr lang="en-GB" sz="2200" dirty="0">
                <a:solidFill>
                  <a:schemeClr val="bg1"/>
                </a:solidFill>
                <a:latin typeface="Berlin Sans FB Demi" panose="020E0802020502020306" pitchFamily="34" charset="0"/>
                <a:cs typeface="Times New Roman" panose="02020603050405020304" pitchFamily="18" charset="0"/>
              </a:rPr>
              <a:t>y, sobre ese pilar, construya las estructuras sociales alternativas que se necesitan (</a:t>
            </a: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168). </a:t>
            </a:r>
            <a:endParaRPr lang="en-IN"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2052" name="Picture 4" descr="https://tse2.mm.bing.net/th?id=OIP.JkbKHxe_Fn1GsSG4-4mSegHaEK&amp;pid=Api&amp;P=0">
            <a:extLst>
              <a:ext uri="{FF2B5EF4-FFF2-40B4-BE49-F238E27FC236}">
                <a16:creationId xmlns:a16="http://schemas.microsoft.com/office/drawing/2014/main" id="{47C78052-D7DF-47FC-9060-47B9957C2E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2988" y="2627532"/>
            <a:ext cx="3863504" cy="3107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4489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diamond(in)">
                                      <p:cBhvr>
                                        <p:cTn id="7" dur="2000"/>
                                        <p:tgtEl>
                                          <p:spTgt spid="205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5BF8C6-F021-4657-A7D0-251BB3D6CC10}"/>
              </a:ext>
            </a:extLst>
          </p:cNvPr>
          <p:cNvSpPr/>
          <p:nvPr/>
        </p:nvSpPr>
        <p:spPr>
          <a:xfrm>
            <a:off x="244549" y="265814"/>
            <a:ext cx="7081284" cy="6001643"/>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marL="457200" indent="-457200" algn="just">
              <a:buFont typeface="Wingdings" pitchFamily="2" charset="2"/>
              <a:buChar char="v"/>
            </a:pPr>
            <a:r>
              <a:rPr lang="en-GB" sz="2200" b="1" dirty="0">
                <a:latin typeface="Berlin Sans FB Demi" panose="020E0802020502020306" pitchFamily="34" charset="0"/>
              </a:rPr>
              <a:t>Reformar la ONU: </a:t>
            </a:r>
            <a:r>
              <a:rPr lang="en-GB" sz="2200" dirty="0">
                <a:latin typeface="Berlin Sans FB Demi" panose="020E0802020502020306" pitchFamily="34" charset="0"/>
              </a:rPr>
              <a:t>Hoy en día, los sectores financieros transnacionales están debilitando el poder de los Estados. Dado que los Estados se están debilitando, tiene que haber instituciones internacionales sólidas y suficientemente organizadas (172). Es necesario </a:t>
            </a:r>
            <a:r>
              <a:rPr lang="en-GB" sz="2200" i="1" dirty="0">
                <a:latin typeface="Berlin Sans FB Demi" panose="020E0802020502020306" pitchFamily="34" charset="0"/>
              </a:rPr>
              <a:t>reformar la ONU y también las instituciones económicas y financieras internacionales </a:t>
            </a:r>
            <a:r>
              <a:rPr lang="en-GB" sz="2200" dirty="0">
                <a:latin typeface="Berlin Sans FB Demi" panose="020E0802020502020306" pitchFamily="34" charset="0"/>
              </a:rPr>
              <a:t>(173).  </a:t>
            </a:r>
            <a:endParaRPr lang="en-IN" sz="2200" dirty="0">
              <a:latin typeface="Berlin Sans FB Demi" panose="020E0802020502020306" pitchFamily="34" charset="0"/>
            </a:endParaRPr>
          </a:p>
          <a:p>
            <a:pPr marL="457200" indent="-457200" algn="just">
              <a:buFont typeface="Wingdings" pitchFamily="2" charset="2"/>
              <a:buChar char="v"/>
            </a:pPr>
            <a:r>
              <a:rPr lang="en-GB" sz="2200" b="1" dirty="0">
                <a:latin typeface="Berlin Sans FB Demi" panose="020E0802020502020306" pitchFamily="34" charset="0"/>
              </a:rPr>
              <a:t>Caridad política: </a:t>
            </a:r>
            <a:r>
              <a:rPr lang="en-GB" sz="2200" dirty="0">
                <a:latin typeface="Berlin Sans FB Demi" panose="020E0802020502020306" pitchFamily="34" charset="0"/>
              </a:rPr>
              <a:t>La caridad política promueve la fraternidad y la justicia para todos. La política es la forma más elevada de caridad cuando busca el bien común (180, 182). El ejercicio de la caridad política significa: cambiar las condiciones sociales que causan sufrimiento (186), encontrar soluciones eficaces a la exclusión social y económica (188), globalizar los derechos humanos más básicos y eliminar el hambre (189).  </a:t>
            </a:r>
            <a:endParaRPr lang="en-IN"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8194" name="Picture 2" descr="United to Reform | United to Reform">
            <a:extLst>
              <a:ext uri="{FF2B5EF4-FFF2-40B4-BE49-F238E27FC236}">
                <a16:creationId xmlns:a16="http://schemas.microsoft.com/office/drawing/2014/main" id="{C30A8BBA-71B7-237F-5843-5DE8C78E739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715" t="9669" r="5697" b="12264"/>
          <a:stretch/>
        </p:blipFill>
        <p:spPr bwMode="auto">
          <a:xfrm>
            <a:off x="7711439" y="1148080"/>
            <a:ext cx="3982721" cy="429768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3198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5BF8C6-F021-4657-A7D0-251BB3D6CC10}"/>
              </a:ext>
            </a:extLst>
          </p:cNvPr>
          <p:cNvSpPr/>
          <p:nvPr/>
        </p:nvSpPr>
        <p:spPr>
          <a:xfrm>
            <a:off x="511629" y="1337764"/>
            <a:ext cx="6912428" cy="5170646"/>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marL="457200" indent="-457200" algn="just">
              <a:buFont typeface="Wingdings" panose="05000000000000000000" pitchFamily="2" charset="2"/>
              <a:buChar char="v"/>
            </a:pPr>
            <a:r>
              <a:rPr lang="en-GB" sz="2200" dirty="0">
                <a:latin typeface="Berlin Sans FB Demi" panose="020E0802020502020306" pitchFamily="34" charset="0"/>
              </a:rPr>
              <a:t>Los políticos deben estar dispuestos a escuchar las opiniones de los demás (190-191); </a:t>
            </a:r>
          </a:p>
          <a:p>
            <a:pPr marL="457200" indent="-457200" algn="just">
              <a:buFont typeface="Wingdings" panose="05000000000000000000" pitchFamily="2" charset="2"/>
              <a:buChar char="v"/>
            </a:pPr>
            <a:r>
              <a:rPr lang="en-GB" sz="2200" dirty="0">
                <a:latin typeface="Berlin Sans FB Demi" panose="020E0802020502020306" pitchFamily="34" charset="0"/>
              </a:rPr>
              <a:t>Tienen que practicar el amor en sus relaciones interpersonales cotidianas (193); </a:t>
            </a:r>
          </a:p>
          <a:p>
            <a:pPr marL="457200" indent="-457200" algn="just">
              <a:buFont typeface="Wingdings" panose="05000000000000000000" pitchFamily="2" charset="2"/>
              <a:buChar char="v"/>
            </a:pPr>
            <a:r>
              <a:rPr lang="en-GB" sz="2200" dirty="0">
                <a:latin typeface="Berlin Sans FB Demi" panose="020E0802020502020306" pitchFamily="34" charset="0"/>
              </a:rPr>
              <a:t>Deben expresar un amor tierno a los más pequeños, a los más débiles, a los más pobres (194). </a:t>
            </a:r>
          </a:p>
          <a:p>
            <a:pPr marL="457200" indent="-457200" algn="just">
              <a:buFont typeface="Wingdings" panose="05000000000000000000" pitchFamily="2" charset="2"/>
              <a:buChar char="v"/>
            </a:pPr>
            <a:r>
              <a:rPr lang="en-GB" sz="2200" dirty="0">
                <a:latin typeface="Berlin Sans FB Demi" panose="020E0802020502020306" pitchFamily="34" charset="0"/>
              </a:rPr>
              <a:t>La buena política combina el amor, la esperanza y la bondad que están presentes en los corazones humanos (196). </a:t>
            </a:r>
          </a:p>
          <a:p>
            <a:pPr marL="457200" indent="-457200" algn="just">
              <a:buFont typeface="Wingdings" panose="05000000000000000000" pitchFamily="2" charset="2"/>
              <a:buChar char="v"/>
            </a:pPr>
            <a:r>
              <a:rPr lang="en-GB" sz="2200" dirty="0">
                <a:latin typeface="Berlin Sans FB Demi" panose="020E0802020502020306" pitchFamily="34" charset="0"/>
              </a:rPr>
              <a:t>No deben plantearse las preguntas "¿Cuánta gente votó por mí?", "¿Cuántos tenían una imagen positiva de mí?", sino que deben preguntarse: "¿Cuánto amor puse en mi trabajo?". "¿Qué hice por el progreso de nuestro pueblo?". </a:t>
            </a:r>
            <a:endParaRPr lang="en-IN"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9218" name="Picture 2" descr="Political Science Images - Free Download on Freepik">
            <a:extLst>
              <a:ext uri="{FF2B5EF4-FFF2-40B4-BE49-F238E27FC236}">
                <a16:creationId xmlns:a16="http://schemas.microsoft.com/office/drawing/2014/main" id="{97964F6C-4980-9BD9-42C0-95A6DB18214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984"/>
          <a:stretch/>
        </p:blipFill>
        <p:spPr bwMode="auto">
          <a:xfrm>
            <a:off x="7777679" y="1337763"/>
            <a:ext cx="3980837" cy="484248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2F22F566-54E6-4349-B44F-C14985219089}"/>
              </a:ext>
            </a:extLst>
          </p:cNvPr>
          <p:cNvSpPr/>
          <p:nvPr/>
        </p:nvSpPr>
        <p:spPr>
          <a:xfrm>
            <a:off x="1981200" y="98173"/>
            <a:ext cx="7355840" cy="83099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lIns="91440" tIns="45720" rIns="91440" bIns="45720">
            <a:spAutoFit/>
          </a:bodyPr>
          <a:lstStyle/>
          <a:p>
            <a:pPr algn="ctr"/>
            <a:r>
              <a:rPr lang="en-GB" sz="4800" b="1" spc="50" dirty="0">
                <a:ln w="9525" cmpd="sng">
                  <a:solidFill>
                    <a:schemeClr val="accent1"/>
                  </a:solidFill>
                  <a:prstDash val="solid"/>
                </a:ln>
                <a:solidFill>
                  <a:srgbClr val="70AD47">
                    <a:tint val="1000"/>
                  </a:srgbClr>
                </a:solidFill>
                <a:effectLst>
                  <a:glow rad="38100">
                    <a:schemeClr val="accent1">
                      <a:alpha val="40000"/>
                    </a:schemeClr>
                  </a:glow>
                </a:effectLst>
                <a:latin typeface="Berlin Sans FB Demi" panose="020E0802020502020306" pitchFamily="34" charset="0"/>
              </a:rPr>
              <a:t>Deberes de los políticos: </a:t>
            </a:r>
            <a:endParaRPr lang="en-IN" sz="4800" b="1" spc="50" dirty="0">
              <a:ln w="9525" cmpd="sng">
                <a:solidFill>
                  <a:schemeClr val="accent1"/>
                </a:solidFill>
                <a:prstDash val="solid"/>
              </a:ln>
              <a:solidFill>
                <a:srgbClr val="70AD47">
                  <a:tint val="1000"/>
                </a:srgbClr>
              </a:solidFill>
              <a:effectLst>
                <a:glow rad="38100">
                  <a:schemeClr val="accent1">
                    <a:alpha val="40000"/>
                  </a:schemeClr>
                </a:glow>
              </a:effectLst>
              <a:latin typeface="Berlin Sans FB Demi" panose="020E0802020502020306" pitchFamily="34" charset="0"/>
            </a:endParaRPr>
          </a:p>
        </p:txBody>
      </p:sp>
    </p:spTree>
    <p:extLst>
      <p:ext uri="{BB962C8B-B14F-4D97-AF65-F5344CB8AC3E}">
        <p14:creationId xmlns:p14="http://schemas.microsoft.com/office/powerpoint/2010/main" val="4250342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7C0193-8C1F-4112-9101-F3BFE1052C19}"/>
              </a:ext>
            </a:extLst>
          </p:cNvPr>
          <p:cNvSpPr/>
          <p:nvPr/>
        </p:nvSpPr>
        <p:spPr>
          <a:xfrm>
            <a:off x="305215" y="2015633"/>
            <a:ext cx="6949025" cy="44012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342900" indent="-342900" algn="just">
              <a:spcAft>
                <a:spcPts val="0"/>
              </a:spcAft>
              <a:buFont typeface="Wingdings" panose="05000000000000000000" pitchFamily="2" charset="2"/>
              <a:buChar char="v"/>
            </a:pPr>
            <a:r>
              <a:rPr lang="en-GB" sz="2800" b="1" dirty="0">
                <a:latin typeface="Berlin Sans FB Demi" panose="020E0802020502020306" pitchFamily="34" charset="0"/>
              </a:rPr>
              <a:t>Para encontrarnos y ayudarnos, tenemos que dialogar. </a:t>
            </a:r>
            <a:r>
              <a:rPr lang="en-GB" sz="28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Dialogar significa acercarse, hablar, escuchar, mirar, llegar a conocerse y comprenderse, y encontrar puntos en común (198). </a:t>
            </a:r>
          </a:p>
          <a:p>
            <a:pPr marL="342900" indent="-342900" algn="just">
              <a:buFont typeface="Wingdings" panose="05000000000000000000" pitchFamily="2" charset="2"/>
              <a:buChar char="v"/>
            </a:pPr>
            <a:r>
              <a:rPr lang="en-GB" sz="2800" b="1" dirty="0">
                <a:latin typeface="Berlin Sans FB Demi" panose="020E0802020502020306" pitchFamily="34" charset="0"/>
              </a:rPr>
              <a:t>La falta de diálogo significa que la gente no se preocupa por el bien común, sino que está interesada en su poder o en imponer sus propias ideas (202). </a:t>
            </a:r>
            <a:endParaRPr lang="en-IN" sz="28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54F2C763-F7EA-4E07-BB71-3FB6F5C2364A}"/>
              </a:ext>
            </a:extLst>
          </p:cNvPr>
          <p:cNvSpPr/>
          <p:nvPr/>
        </p:nvSpPr>
        <p:spPr>
          <a:xfrm>
            <a:off x="2188520" y="518359"/>
            <a:ext cx="7814960" cy="1077218"/>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bodyPr>
          <a:lstStyle/>
          <a:p>
            <a:pPr algn="ctr"/>
            <a:r>
              <a:rPr lang="en-GB" sz="3200" b="1" cap="none" spc="0" dirty="0">
                <a:ln w="22225">
                  <a:solidFill>
                    <a:schemeClr val="accent2"/>
                  </a:solidFill>
                  <a:prstDash val="solid"/>
                </a:ln>
                <a:solidFill>
                  <a:schemeClr val="accent2">
                    <a:lumMod val="40000"/>
                    <a:lumOff val="60000"/>
                  </a:schemeClr>
                </a:solidFill>
                <a:effectLst/>
                <a:latin typeface="Berlin Sans FB Demi" panose="020E0802020502020306" pitchFamily="34" charset="0"/>
                <a:ea typeface="Calibri" panose="020F0502020204030204" pitchFamily="34" charset="0"/>
                <a:cs typeface="Times New Roman" panose="02020603050405020304" pitchFamily="18" charset="0"/>
              </a:rPr>
              <a:t>CAPÍTULO 6</a:t>
            </a:r>
          </a:p>
          <a:p>
            <a:pPr algn="ctr"/>
            <a:r>
              <a:rPr lang="en-GB" sz="3200" b="1" cap="none" spc="0" dirty="0">
                <a:ln w="22225">
                  <a:solidFill>
                    <a:schemeClr val="accent2"/>
                  </a:solidFill>
                  <a:prstDash val="solid"/>
                </a:ln>
                <a:solidFill>
                  <a:schemeClr val="accent2">
                    <a:lumMod val="40000"/>
                    <a:lumOff val="60000"/>
                  </a:schemeClr>
                </a:solidFill>
                <a:effectLst/>
                <a:latin typeface="Berlin Sans FB Demi" panose="020E0802020502020306" pitchFamily="34" charset="0"/>
                <a:ea typeface="Calibri" panose="020F0502020204030204" pitchFamily="34" charset="0"/>
                <a:cs typeface="Times New Roman" panose="02020603050405020304" pitchFamily="18" charset="0"/>
              </a:rPr>
              <a:t>DIÁLOGO Y AMISTAD EN LA SOCIEDAD</a:t>
            </a:r>
            <a:endParaRPr lang="en-IN" sz="3200" b="1" cap="none" spc="0" dirty="0">
              <a:ln w="22225">
                <a:solidFill>
                  <a:schemeClr val="accent2"/>
                </a:solidFill>
                <a:prstDash val="solid"/>
              </a:ln>
              <a:solidFill>
                <a:schemeClr val="accent2">
                  <a:lumMod val="40000"/>
                  <a:lumOff val="60000"/>
                </a:schemeClr>
              </a:solidFill>
              <a:effectLst/>
              <a:latin typeface="Berlin Sans FB Demi" panose="020E0802020502020306" pitchFamily="34" charset="0"/>
            </a:endParaRPr>
          </a:p>
        </p:txBody>
      </p:sp>
      <p:pic>
        <p:nvPicPr>
          <p:cNvPr id="6146" name="Picture 2" descr="https://tse2.mm.bing.net/th?id=OIP.HlksAF9-8SEXkyRPfdbfOAHaEt&amp;pid=Api&amp;P=0">
            <a:extLst>
              <a:ext uri="{FF2B5EF4-FFF2-40B4-BE49-F238E27FC236}">
                <a16:creationId xmlns:a16="http://schemas.microsoft.com/office/drawing/2014/main" id="{F40470E4-EA6B-4856-9226-7160712689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9039" y="2763355"/>
            <a:ext cx="4155025" cy="29057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9443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25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6146"/>
                                        </p:tgtEl>
                                        <p:attrNameLst>
                                          <p:attrName>style.visibility</p:attrName>
                                        </p:attrNameLst>
                                      </p:cBhvr>
                                      <p:to>
                                        <p:strVal val="visible"/>
                                      </p:to>
                                    </p:set>
                                    <p:animEffect transition="in" filter="circle(in)">
                                      <p:cBhvr>
                                        <p:cTn id="18"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B5C3023-571F-FA81-7C82-FC64FCF893BC}"/>
              </a:ext>
            </a:extLst>
          </p:cNvPr>
          <p:cNvSpPr txBox="1"/>
          <p:nvPr/>
        </p:nvSpPr>
        <p:spPr>
          <a:xfrm>
            <a:off x="351112" y="1436914"/>
            <a:ext cx="7248568" cy="5093702"/>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marL="342900" lvl="0" indent="-342900" algn="just">
              <a:buFont typeface="Wingdings" panose="05000000000000000000" pitchFamily="2" charset="2"/>
              <a:buChar char="v"/>
            </a:pPr>
            <a:r>
              <a:rPr lang="en-GB" sz="25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La capacidad de respetar el punto de vista del otro (203).</a:t>
            </a:r>
            <a:endParaRPr lang="en-IN" sz="25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342900" lvl="0" indent="-342900" algn="just">
              <a:buFont typeface="Wingdings" panose="05000000000000000000" pitchFamily="2" charset="2"/>
              <a:buChar char="v"/>
            </a:pPr>
            <a:r>
              <a:rPr lang="en-GB" sz="25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Perspectiva interdisciplinar para abrirse a los puntos de vista de los demás (204).</a:t>
            </a:r>
            <a:endParaRPr lang="en-IN" sz="25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342900" lvl="0" indent="-342900" algn="just">
              <a:buFont typeface="Wingdings" panose="05000000000000000000" pitchFamily="2" charset="2"/>
              <a:buChar char="v"/>
            </a:pPr>
            <a:r>
              <a:rPr lang="en-GB" sz="25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Los medios de comunicación basados en Internet tienen que ayudar a buscar toda la verdad y no sacar a relucir las debilidades y lo peor de las personas (205).</a:t>
            </a:r>
            <a:endParaRPr lang="en-IN" sz="25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342900" lvl="0" indent="-342900" algn="just">
              <a:buFont typeface="Wingdings" panose="05000000000000000000" pitchFamily="2" charset="2"/>
              <a:buChar char="v"/>
            </a:pPr>
            <a:r>
              <a:rPr lang="en-GB" sz="25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Búsqueda de la verdad que se basa en los principios universalmente válidos y en los derechos fundamentales (206).</a:t>
            </a:r>
            <a:endParaRPr lang="en-IN" sz="25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342900" lvl="0" indent="-342900" algn="just">
              <a:buFont typeface="Wingdings" panose="05000000000000000000" pitchFamily="2" charset="2"/>
              <a:buChar char="v"/>
            </a:pPr>
            <a:r>
              <a:rPr lang="en-GB" sz="25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El respeto de la dignidad humana en todas las circunstancias (213). </a:t>
            </a:r>
            <a:endParaRPr lang="en-IN" sz="2500"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10242" name="Picture 2" descr="The Search for Truth - The Inner Journey">
            <a:extLst>
              <a:ext uri="{FF2B5EF4-FFF2-40B4-BE49-F238E27FC236}">
                <a16:creationId xmlns:a16="http://schemas.microsoft.com/office/drawing/2014/main" id="{163E89D4-1C01-BD9D-4B55-CC62A6FB06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7354" y="1902460"/>
            <a:ext cx="4093534" cy="33782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1DB11F2B-C2CF-4CB4-9E4E-54DDCB79EBEB}"/>
              </a:ext>
            </a:extLst>
          </p:cNvPr>
          <p:cNvSpPr/>
          <p:nvPr/>
        </p:nvSpPr>
        <p:spPr>
          <a:xfrm>
            <a:off x="1262743" y="229810"/>
            <a:ext cx="9171577" cy="1077218"/>
          </a:xfrm>
          <a:prstGeom prst="rect">
            <a:avLst/>
          </a:prstGeom>
        </p:spPr>
        <p:style>
          <a:lnRef idx="3">
            <a:schemeClr val="lt1"/>
          </a:lnRef>
          <a:fillRef idx="1">
            <a:schemeClr val="accent1"/>
          </a:fillRef>
          <a:effectRef idx="1">
            <a:schemeClr val="accent1"/>
          </a:effectRef>
          <a:fontRef idx="minor">
            <a:schemeClr val="lt1"/>
          </a:fontRef>
        </p:style>
        <p:txBody>
          <a:bodyPr wrap="square" lIns="91440" tIns="45720" rIns="91440" bIns="45720">
            <a:spAutoFit/>
          </a:bodyPr>
          <a:lstStyle/>
          <a:p>
            <a:pPr algn="ctr"/>
            <a:r>
              <a:rPr lang="en-GB" sz="3200" dirty="0">
                <a:ln w="0"/>
                <a:effectLst>
                  <a:outerShdw blurRad="38100" dist="19050" dir="2700000" algn="tl" rotWithShape="0">
                    <a:schemeClr val="dk1">
                      <a:alpha val="40000"/>
                    </a:schemeClr>
                  </a:outerShdw>
                </a:effectLst>
                <a:latin typeface="Berlin Sans FB Demi" panose="020E0802020502020306" pitchFamily="34" charset="0"/>
                <a:ea typeface="Calibri" panose="020F0502020204030204" pitchFamily="34" charset="0"/>
                <a:cs typeface="Times New Roman" panose="02020603050405020304" pitchFamily="18" charset="0"/>
              </a:rPr>
              <a:t>Para que haya un auténtico diálogo social tiene que haberlo: </a:t>
            </a:r>
            <a:endParaRPr lang="en-IN" sz="3200" dirty="0">
              <a:ln w="0"/>
              <a:effectLst>
                <a:outerShdw blurRad="38100" dist="19050" dir="2700000" algn="tl" rotWithShape="0">
                  <a:schemeClr val="dk1">
                    <a:alpha val="40000"/>
                  </a:schemeClr>
                </a:outerShdw>
              </a:effectLst>
              <a:latin typeface="Berlin Sans FB Demi" panose="020E0802020502020306" pitchFamily="34" charset="0"/>
            </a:endParaRPr>
          </a:p>
        </p:txBody>
      </p:sp>
    </p:spTree>
    <p:extLst>
      <p:ext uri="{BB962C8B-B14F-4D97-AF65-F5344CB8AC3E}">
        <p14:creationId xmlns:p14="http://schemas.microsoft.com/office/powerpoint/2010/main" val="3371477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tse1.mm.bing.net/th?id=OIP.hSlAIO5MrT8C0QErtoUthAHaC4&amp;pid=Api&amp;P=0">
            <a:extLst>
              <a:ext uri="{FF2B5EF4-FFF2-40B4-BE49-F238E27FC236}">
                <a16:creationId xmlns:a16="http://schemas.microsoft.com/office/drawing/2014/main" id="{1638225D-B59E-4CD6-952F-2867BEEDEC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607" r="31139"/>
          <a:stretch/>
        </p:blipFill>
        <p:spPr bwMode="auto">
          <a:xfrm>
            <a:off x="535959" y="1554480"/>
            <a:ext cx="3609321" cy="422731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Rectangle 3">
            <a:extLst>
              <a:ext uri="{FF2B5EF4-FFF2-40B4-BE49-F238E27FC236}">
                <a16:creationId xmlns:a16="http://schemas.microsoft.com/office/drawing/2014/main" id="{4E6E4BC4-AF93-4341-96FA-08CF3BC6BB16}"/>
              </a:ext>
            </a:extLst>
          </p:cNvPr>
          <p:cNvSpPr/>
          <p:nvPr/>
        </p:nvSpPr>
        <p:spPr>
          <a:xfrm>
            <a:off x="4612640" y="1654243"/>
            <a:ext cx="7043401" cy="4339650"/>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algn="just"/>
            <a:r>
              <a:rPr lang="en-GB" sz="2300" b="1" dirty="0">
                <a:latin typeface="Berlin Sans FB Demi" panose="020E0802020502020306" pitchFamily="34" charset="0"/>
              </a:rPr>
              <a:t>Tiene que haber una </a:t>
            </a:r>
            <a:r>
              <a:rPr lang="en-GB" sz="2300" b="1" i="1" dirty="0">
                <a:latin typeface="Berlin Sans FB Demi" panose="020E0802020502020306" pitchFamily="34" charset="0"/>
              </a:rPr>
              <a:t>sociedad poliedrica </a:t>
            </a:r>
            <a:r>
              <a:rPr lang="en-GB" sz="2300" b="1" dirty="0">
                <a:latin typeface="Berlin Sans FB Demi" panose="020E0802020502020306" pitchFamily="34" charset="0"/>
              </a:rPr>
              <a:t>polifacética en la que las diferencias coexistan incluso en medio de desacuerdos y reservas.  (215).</a:t>
            </a:r>
          </a:p>
          <a:p>
            <a:pPr algn="just"/>
            <a:r>
              <a:rPr lang="en-GB" sz="2300" b="1" dirty="0">
                <a:latin typeface="Berlin Sans FB Demi" panose="020E0802020502020306" pitchFamily="34" charset="0"/>
              </a:rPr>
              <a:t>La cultura está profundamente arraigada en la gente. Los deseos, los intereses y, en última instancia, la forma de vivir de las personas se expresan en la cultura (216). </a:t>
            </a:r>
            <a:endParaRPr lang="en-IN" sz="2300" b="1" dirty="0">
              <a:latin typeface="Berlin Sans FB Demi" panose="020E0802020502020306" pitchFamily="34" charset="0"/>
            </a:endParaRPr>
          </a:p>
          <a:p>
            <a:pPr algn="just"/>
            <a:r>
              <a:rPr lang="en-GB" sz="2300" b="1" dirty="0">
                <a:latin typeface="Berlin Sans FB Demi" panose="020E0802020502020306" pitchFamily="34" charset="0"/>
              </a:rPr>
              <a:t>El </a:t>
            </a:r>
            <a:r>
              <a:rPr lang="en-GB" sz="2300" b="1" i="1" dirty="0">
                <a:latin typeface="Berlin Sans FB Demi" panose="020E0802020502020306" pitchFamily="34" charset="0"/>
              </a:rPr>
              <a:t>pacto social </a:t>
            </a:r>
            <a:r>
              <a:rPr lang="en-GB" sz="2300" b="1" dirty="0">
                <a:latin typeface="Berlin Sans FB Demi" panose="020E0802020502020306" pitchFamily="34" charset="0"/>
              </a:rPr>
              <a:t>(218) y el </a:t>
            </a:r>
            <a:r>
              <a:rPr lang="en-GB" sz="2300" b="1" i="1" dirty="0">
                <a:latin typeface="Berlin Sans FB Demi" panose="020E0802020502020306" pitchFamily="34" charset="0"/>
              </a:rPr>
              <a:t>pacto cultural </a:t>
            </a:r>
            <a:r>
              <a:rPr lang="en-GB" sz="2300" b="1" dirty="0">
                <a:latin typeface="Berlin Sans FB Demi" panose="020E0802020502020306" pitchFamily="34" charset="0"/>
              </a:rPr>
              <a:t>promueven el respeto a la diversidad (219-220). </a:t>
            </a:r>
            <a:endParaRPr lang="en-IN" sz="2300" b="1" dirty="0">
              <a:latin typeface="Berlin Sans FB Demi" panose="020E0802020502020306" pitchFamily="34" charset="0"/>
            </a:endParaRPr>
          </a:p>
          <a:p>
            <a:pPr algn="just"/>
            <a:r>
              <a:rPr lang="en-GB" sz="2300" b="1" dirty="0">
                <a:latin typeface="Berlin Sans FB Demi" panose="020E0802020502020306" pitchFamily="34" charset="0"/>
              </a:rPr>
              <a:t>Tenemos que cultivar la bondad (222), que a su vez puede transformar los estilos de vida, las relaciones y las formas de debatir y comparar ideas (224). </a:t>
            </a:r>
            <a:endParaRPr lang="en-IN" sz="2300" dirty="0">
              <a:latin typeface="Berlin Sans FB Demi" panose="020E0802020502020306" pitchFamily="34" charset="0"/>
            </a:endParaRPr>
          </a:p>
        </p:txBody>
      </p:sp>
      <p:sp>
        <p:nvSpPr>
          <p:cNvPr id="2" name="Rectangle 1">
            <a:extLst>
              <a:ext uri="{FF2B5EF4-FFF2-40B4-BE49-F238E27FC236}">
                <a16:creationId xmlns:a16="http://schemas.microsoft.com/office/drawing/2014/main" id="{BCF35902-BEDA-413B-BB99-7447DA1B6F93}"/>
              </a:ext>
            </a:extLst>
          </p:cNvPr>
          <p:cNvSpPr/>
          <p:nvPr/>
        </p:nvSpPr>
        <p:spPr>
          <a:xfrm>
            <a:off x="1774371" y="250123"/>
            <a:ext cx="8411888" cy="7078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spAutoFit/>
          </a:bodyPr>
          <a:lstStyle/>
          <a:p>
            <a:pPr algn="ctr"/>
            <a:r>
              <a:rPr lang="en-GB" sz="4000" b="1" cap="none" spc="50" dirty="0">
                <a:ln w="9525" cmpd="sng">
                  <a:solidFill>
                    <a:schemeClr val="accent1"/>
                  </a:solidFill>
                  <a:prstDash val="solid"/>
                </a:ln>
                <a:solidFill>
                  <a:srgbClr val="70AD47">
                    <a:tint val="1000"/>
                  </a:srgbClr>
                </a:solidFill>
                <a:effectLst>
                  <a:glow rad="38100">
                    <a:schemeClr val="accent1">
                      <a:alpha val="40000"/>
                    </a:schemeClr>
                  </a:glow>
                </a:effectLst>
                <a:latin typeface="Berlin Sans FB Demi" panose="020E0802020502020306" pitchFamily="34" charset="0"/>
              </a:rPr>
              <a:t>Encuentro para una nueva cultura:</a:t>
            </a:r>
            <a:endParaRPr lang="en-IN" sz="4000" b="1" cap="none" spc="50" dirty="0">
              <a:ln w="9525" cmpd="sng">
                <a:solidFill>
                  <a:schemeClr val="accent1"/>
                </a:solidFill>
                <a:prstDash val="solid"/>
              </a:ln>
              <a:solidFill>
                <a:srgbClr val="70AD47">
                  <a:tint val="1000"/>
                </a:srgbClr>
              </a:solidFill>
              <a:effectLst>
                <a:glow rad="38100">
                  <a:schemeClr val="accent1">
                    <a:alpha val="40000"/>
                  </a:schemeClr>
                </a:glow>
              </a:effectLst>
              <a:latin typeface="Berlin Sans FB Demi" panose="020E0802020502020306" pitchFamily="34" charset="0"/>
            </a:endParaRPr>
          </a:p>
        </p:txBody>
      </p:sp>
    </p:spTree>
    <p:extLst>
      <p:ext uri="{BB962C8B-B14F-4D97-AF65-F5344CB8AC3E}">
        <p14:creationId xmlns:p14="http://schemas.microsoft.com/office/powerpoint/2010/main" val="3218978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circle(in)">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55084-3DD7-4EC1-86F3-F60706BB33A2}"/>
              </a:ext>
            </a:extLst>
          </p:cNvPr>
          <p:cNvSpPr/>
          <p:nvPr/>
        </p:nvSpPr>
        <p:spPr>
          <a:xfrm>
            <a:off x="355600" y="1358929"/>
            <a:ext cx="7310474" cy="4708981"/>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marL="342900" indent="-342900" algn="just">
              <a:spcAft>
                <a:spcPts val="0"/>
              </a:spcAft>
              <a:buFont typeface="Wingdings" pitchFamily="2" charset="2"/>
              <a:buChar char="v"/>
            </a:pPr>
            <a:r>
              <a:rPr lang="en-GB" sz="2500" b="1" dirty="0">
                <a:solidFill>
                  <a:schemeClr val="bg1"/>
                </a:solidFill>
                <a:latin typeface="Berlin Sans FB Demi" panose="020E0802020502020306" pitchFamily="34" charset="0"/>
              </a:rPr>
              <a:t>En todo el mundo hay necesidad de paz y de pacificadores (225). </a:t>
            </a:r>
            <a:endParaRPr lang="en-GB" sz="2500" b="1"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342900" indent="-342900" algn="just">
              <a:spcAft>
                <a:spcPts val="0"/>
              </a:spcAft>
              <a:buFont typeface="Wingdings" pitchFamily="2" charset="2"/>
              <a:buChar char="v"/>
            </a:pPr>
            <a:r>
              <a:rPr lang="en-GB" sz="25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El encuentro renovado de </a:t>
            </a:r>
            <a:r>
              <a:rPr lang="en-GB" sz="25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quienes han sido enemigos lucha por una nueva síntesis por el bien de todos (226). </a:t>
            </a:r>
          </a:p>
          <a:p>
            <a:pPr marL="342900" indent="-342900" algn="just">
              <a:spcAft>
                <a:spcPts val="0"/>
              </a:spcAft>
              <a:buFont typeface="Wingdings" pitchFamily="2" charset="2"/>
              <a:buChar char="v"/>
            </a:pPr>
            <a:r>
              <a:rPr lang="en-GB" sz="25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Verdad, justicia y misericordia son inseparables para construir la paz</a:t>
            </a:r>
            <a:r>
              <a:rPr lang="en-GB" sz="25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(227). </a:t>
            </a:r>
          </a:p>
          <a:p>
            <a:pPr marL="342900" indent="-342900" algn="just">
              <a:spcAft>
                <a:spcPts val="0"/>
              </a:spcAft>
              <a:buFont typeface="Wingdings" pitchFamily="2" charset="2"/>
              <a:buChar char="v"/>
            </a:pPr>
            <a:r>
              <a:rPr lang="en-GB" sz="25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Los obispos de Sudáfrica han señalado que la verdadera reconciliación se consigue de forma proactiva (229). </a:t>
            </a:r>
          </a:p>
          <a:p>
            <a:pPr marL="342900" indent="-342900" algn="just">
              <a:spcAft>
                <a:spcPts val="0"/>
              </a:spcAft>
              <a:buFont typeface="Wingdings" pitchFamily="2" charset="2"/>
              <a:buChar char="v"/>
            </a:pPr>
            <a:r>
              <a:rPr lang="en-GB" sz="25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La desigualdad y la falta de desarrollo humano integral hacen imposible la paz (235). </a:t>
            </a:r>
            <a:endParaRPr lang="en-IN" sz="25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698176F0-3596-4BDA-9CCA-AD27E95B823A}"/>
              </a:ext>
            </a:extLst>
          </p:cNvPr>
          <p:cNvSpPr/>
          <p:nvPr/>
        </p:nvSpPr>
        <p:spPr>
          <a:xfrm>
            <a:off x="2976234" y="219303"/>
            <a:ext cx="5984886"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spAutoFit/>
          </a:bodyPr>
          <a:lstStyle/>
          <a:p>
            <a:pPr algn="ctr"/>
            <a:r>
              <a:rPr lang="en-GB" sz="24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a typeface="Calibri" panose="020F0502020204030204" pitchFamily="34" charset="0"/>
                <a:cs typeface="Times New Roman" panose="02020603050405020304" pitchFamily="18" charset="0"/>
              </a:rPr>
              <a:t>CAPÍTULO 7</a:t>
            </a:r>
          </a:p>
          <a:p>
            <a:pPr algn="ctr"/>
            <a:r>
              <a:rPr lang="en-GB" sz="24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a typeface="Calibri" panose="020F0502020204030204" pitchFamily="34" charset="0"/>
                <a:cs typeface="Times New Roman" panose="02020603050405020304" pitchFamily="18" charset="0"/>
              </a:rPr>
              <a:t>CAMINOS DE ENCUENTRO RENOVADOS</a:t>
            </a:r>
            <a:endParaRPr lang="en-IN" sz="24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ndParaRPr>
          </a:p>
        </p:txBody>
      </p:sp>
      <p:pic>
        <p:nvPicPr>
          <p:cNvPr id="7" name="Picture 6">
            <a:extLst>
              <a:ext uri="{FF2B5EF4-FFF2-40B4-BE49-F238E27FC236}">
                <a16:creationId xmlns:a16="http://schemas.microsoft.com/office/drawing/2014/main" id="{7C923AD3-B599-CC44-9B06-695CD4592FA7}"/>
              </a:ext>
            </a:extLst>
          </p:cNvPr>
          <p:cNvPicPr>
            <a:picLocks noChangeAspect="1"/>
          </p:cNvPicPr>
          <p:nvPr/>
        </p:nvPicPr>
        <p:blipFill>
          <a:blip r:embed="rId2"/>
          <a:stretch>
            <a:fillRect/>
          </a:stretch>
        </p:blipFill>
        <p:spPr>
          <a:xfrm>
            <a:off x="8158478" y="1548693"/>
            <a:ext cx="3677921" cy="41814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a16="http://schemas.microsoft.com/office/drawing/2014/main" id="{18A087DC-EB63-634D-8206-413172FE1C06}"/>
              </a:ext>
            </a:extLst>
          </p:cNvPr>
          <p:cNvSpPr txBox="1"/>
          <p:nvPr/>
        </p:nvSpPr>
        <p:spPr>
          <a:xfrm>
            <a:off x="8158479" y="5730119"/>
            <a:ext cx="3677921" cy="83099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sz="1600" dirty="0">
                <a:solidFill>
                  <a:schemeClr val="bg1"/>
                </a:solidFill>
                <a:latin typeface="Berlin Sans FB Demi" panose="020E0802020502020306" pitchFamily="34" charset="0"/>
              </a:rPr>
              <a:t>Ansari (musulmán) y Ashoke (hindú) se hacen amigos en la India </a:t>
            </a:r>
          </a:p>
        </p:txBody>
      </p:sp>
    </p:spTree>
    <p:extLst>
      <p:ext uri="{BB962C8B-B14F-4D97-AF65-F5344CB8AC3E}">
        <p14:creationId xmlns:p14="http://schemas.microsoft.com/office/powerpoint/2010/main" val="3128180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750"/>
                                        <p:tgtEl>
                                          <p:spTgt spid="6"/>
                                        </p:tgtEl>
                                      </p:cBhvr>
                                    </p:animEffect>
                                    <p:anim calcmode="lin" valueType="num">
                                      <p:cBhvr>
                                        <p:cTn id="8" dur="1750" fill="hold"/>
                                        <p:tgtEl>
                                          <p:spTgt spid="6"/>
                                        </p:tgtEl>
                                        <p:attrNameLst>
                                          <p:attrName>ppt_w</p:attrName>
                                        </p:attrNameLst>
                                      </p:cBhvr>
                                      <p:tavLst>
                                        <p:tav tm="0" fmla="#ppt_w*sin(2.5*pi*$)">
                                          <p:val>
                                            <p:fltVal val="0"/>
                                          </p:val>
                                        </p:tav>
                                        <p:tav tm="100000">
                                          <p:val>
                                            <p:fltVal val="1"/>
                                          </p:val>
                                        </p:tav>
                                      </p:tavLst>
                                    </p:anim>
                                    <p:anim calcmode="lin" valueType="num">
                                      <p:cBhvr>
                                        <p:cTn id="9" dur="175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01CDD0C-7812-44F9-A7C8-2ED5D28A7206}"/>
              </a:ext>
            </a:extLst>
          </p:cNvPr>
          <p:cNvSpPr/>
          <p:nvPr/>
        </p:nvSpPr>
        <p:spPr>
          <a:xfrm>
            <a:off x="309211" y="130630"/>
            <a:ext cx="7038645" cy="6232475"/>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marL="342900" indent="-342900" algn="just">
              <a:spcAft>
                <a:spcPts val="0"/>
              </a:spcAft>
              <a:buFont typeface="Wingdings" pitchFamily="2" charset="2"/>
              <a:buChar char="v"/>
            </a:pPr>
            <a:r>
              <a:rPr lang="en-GB" sz="21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Hay quien dice que los problemas forman parte de la sociedad y que promover la reconciliación es un signo de debilidad (236). </a:t>
            </a:r>
          </a:p>
          <a:p>
            <a:pPr marL="342900" indent="-342900" algn="just">
              <a:spcAft>
                <a:spcPts val="0"/>
              </a:spcAft>
              <a:buFont typeface="Wingdings" pitchFamily="2" charset="2"/>
              <a:buChar char="v"/>
            </a:pPr>
            <a:r>
              <a:rPr lang="en-GB" sz="21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Pero el perdón y la reconciliación son temas centrales en el cristianismo y también en otras religiones (237). </a:t>
            </a:r>
          </a:p>
          <a:p>
            <a:pPr marL="342900" indent="-342900" algn="just">
              <a:spcAft>
                <a:spcPts val="0"/>
              </a:spcAft>
              <a:buFont typeface="Wingdings" pitchFamily="2" charset="2"/>
              <a:buChar char="v"/>
            </a:pPr>
            <a:r>
              <a:rPr lang="en-GB" sz="21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El verdadero amor por un opresor significa buscar la manera de que cese su opresión (241). </a:t>
            </a:r>
          </a:p>
          <a:p>
            <a:pPr marL="342900" indent="-342900" algn="just">
              <a:spcAft>
                <a:spcPts val="0"/>
              </a:spcAft>
              <a:buFont typeface="Wingdings" pitchFamily="2" charset="2"/>
              <a:buChar char="v"/>
            </a:pPr>
            <a:r>
              <a:rPr lang="en-GB" sz="21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La auténtica reconciliación no huye del conflicto (244). Olvidar nunca es la respuesta (246). Quien perdona de verdad no olvida (252). </a:t>
            </a:r>
          </a:p>
          <a:p>
            <a:pPr marL="342900" indent="-342900" algn="just">
              <a:spcAft>
                <a:spcPts val="0"/>
              </a:spcAft>
              <a:buFont typeface="Wingdings" pitchFamily="2" charset="2"/>
              <a:buChar char="v"/>
            </a:pPr>
            <a:r>
              <a:rPr lang="en-GB" sz="21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La guerra y la pena de muerte introducen nuevos elementos de destrucción en la sociedad (255). </a:t>
            </a:r>
          </a:p>
          <a:p>
            <a:pPr marL="342900" indent="-342900" algn="just">
              <a:spcAft>
                <a:spcPts val="0"/>
              </a:spcAft>
              <a:buFont typeface="Wingdings" pitchFamily="2" charset="2"/>
              <a:buChar char="v"/>
            </a:pPr>
            <a:r>
              <a:rPr lang="en-GB" sz="21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No hay razón para </a:t>
            </a:r>
            <a:r>
              <a:rPr lang="en-GB" sz="21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una guerra justa</a:t>
            </a:r>
            <a:r>
              <a:rPr lang="en-GB" sz="21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 La </a:t>
            </a:r>
            <a:r>
              <a:rPr lang="en-GB" sz="2100" b="1" dirty="0">
                <a:solidFill>
                  <a:schemeClr val="bg1"/>
                </a:solidFill>
                <a:latin typeface="Berlin Sans FB Demi" panose="020E0802020502020306" pitchFamily="34" charset="0"/>
              </a:rPr>
              <a:t>Iglesia defiende la postura: </a:t>
            </a:r>
            <a:r>
              <a:rPr lang="en-GB" sz="21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¡Nunca más la guerra!</a:t>
            </a:r>
            <a:r>
              <a:rPr lang="en-GB" sz="21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 (258). </a:t>
            </a:r>
          </a:p>
          <a:p>
            <a:pPr marL="342900" indent="-342900" algn="just">
              <a:spcAft>
                <a:spcPts val="0"/>
              </a:spcAft>
              <a:buFont typeface="Wingdings" pitchFamily="2" charset="2"/>
              <a:buChar char="v"/>
            </a:pPr>
            <a:r>
              <a:rPr lang="en-GB" sz="21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En última instancia, la eliminación de todas las armas nucleares se convierte en un imperativo moral y humanitario. </a:t>
            </a:r>
            <a:r>
              <a:rPr lang="en-GB" sz="21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La pena de muerte </a:t>
            </a:r>
            <a:r>
              <a:rPr lang="en-GB" sz="21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es sencillamente inadmisible (263). La </a:t>
            </a:r>
            <a:r>
              <a:rPr lang="en-GB" sz="21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cadena perpetua </a:t>
            </a:r>
            <a:r>
              <a:rPr lang="en-GB" sz="21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es una pena de muerte secreta (268). </a:t>
            </a:r>
            <a:endParaRPr lang="en-IN" sz="21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8194" name="Picture 2" descr="https://politicaltheology.com/wp-content/uploads/2017/03/17-03-19-Reconciliation.jpg">
            <a:extLst>
              <a:ext uri="{FF2B5EF4-FFF2-40B4-BE49-F238E27FC236}">
                <a16:creationId xmlns:a16="http://schemas.microsoft.com/office/drawing/2014/main" id="{8C9D4AFE-702D-4558-A2D7-1F4DCA7CD1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9200" y="2126897"/>
            <a:ext cx="4186971" cy="329854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5042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25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25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25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250" fill="hold"/>
                                        <p:tgtEl>
                                          <p:spTgt spid="4">
                                            <p:txEl>
                                              <p:pRg st="1" end="1"/>
                                            </p:txEl>
                                          </p:spTgt>
                                        </p:tgtEl>
                                        <p:attrNameLst>
                                          <p:attrName>ppt_y</p:attrName>
                                        </p:attrNameLst>
                                      </p:cBhvr>
                                      <p:tavLst>
                                        <p:tav tm="0">
                                          <p:val>
                                            <p:strVal val="0-#ppt_h/2"/>
                                          </p:val>
                                        </p:tav>
                                        <p:tav tm="100000">
                                          <p:val>
                                            <p:strVal val="#ppt_y"/>
                                          </p:val>
                                        </p:tav>
                                      </p:tavLst>
                                    </p:anim>
                                  </p:childTnLst>
                                </p:cTn>
                              </p:par>
                              <p:par>
                                <p:cTn id="15" presetID="2" presetClass="entr" presetSubtype="3"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250" fill="hold"/>
                                        <p:tgtEl>
                                          <p:spTgt spid="4">
                                            <p:txEl>
                                              <p:pRg st="2" end="2"/>
                                            </p:txEl>
                                          </p:spTgt>
                                        </p:tgtEl>
                                        <p:attrNameLst>
                                          <p:attrName>ppt_x</p:attrName>
                                        </p:attrNameLst>
                                      </p:cBhvr>
                                      <p:tavLst>
                                        <p:tav tm="0">
                                          <p:val>
                                            <p:strVal val="1+#ppt_w/2"/>
                                          </p:val>
                                        </p:tav>
                                        <p:tav tm="100000">
                                          <p:val>
                                            <p:strVal val="#ppt_x"/>
                                          </p:val>
                                        </p:tav>
                                      </p:tavLst>
                                    </p:anim>
                                    <p:anim calcmode="lin" valueType="num">
                                      <p:cBhvr additive="base">
                                        <p:cTn id="18" dur="250" fill="hold"/>
                                        <p:tgtEl>
                                          <p:spTgt spid="4">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9"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 calcmode="lin" valueType="num">
                                      <p:cBhvr additive="base">
                                        <p:cTn id="23" dur="25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4" dur="250" fill="hold"/>
                                        <p:tgtEl>
                                          <p:spTgt spid="4">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9" fill="hold"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 calcmode="lin" valueType="num">
                                      <p:cBhvr additive="base">
                                        <p:cTn id="29" dur="25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30" dur="250" fill="hold"/>
                                        <p:tgtEl>
                                          <p:spTgt spid="4">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3"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 calcmode="lin" valueType="num">
                                      <p:cBhvr additive="base">
                                        <p:cTn id="35" dur="250" fill="hold"/>
                                        <p:tgtEl>
                                          <p:spTgt spid="4">
                                            <p:txEl>
                                              <p:pRg st="5" end="5"/>
                                            </p:txEl>
                                          </p:spTgt>
                                        </p:tgtEl>
                                        <p:attrNameLst>
                                          <p:attrName>ppt_x</p:attrName>
                                        </p:attrNameLst>
                                      </p:cBhvr>
                                      <p:tavLst>
                                        <p:tav tm="0">
                                          <p:val>
                                            <p:strVal val="1+#ppt_w/2"/>
                                          </p:val>
                                        </p:tav>
                                        <p:tav tm="100000">
                                          <p:val>
                                            <p:strVal val="#ppt_x"/>
                                          </p:val>
                                        </p:tav>
                                      </p:tavLst>
                                    </p:anim>
                                    <p:anim calcmode="lin" valueType="num">
                                      <p:cBhvr additive="base">
                                        <p:cTn id="36" dur="250" fill="hold"/>
                                        <p:tgtEl>
                                          <p:spTgt spid="4">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1" fill="hold" nodeType="clickEffect">
                                  <p:stCondLst>
                                    <p:cond delay="0"/>
                                  </p:stCondLst>
                                  <p:childTnLst>
                                    <p:set>
                                      <p:cBhvr>
                                        <p:cTn id="40" dur="1" fill="hold">
                                          <p:stCondLst>
                                            <p:cond delay="0"/>
                                          </p:stCondLst>
                                        </p:cTn>
                                        <p:tgtEl>
                                          <p:spTgt spid="4">
                                            <p:txEl>
                                              <p:pRg st="6" end="6"/>
                                            </p:txEl>
                                          </p:spTgt>
                                        </p:tgtEl>
                                        <p:attrNameLst>
                                          <p:attrName>style.visibility</p:attrName>
                                        </p:attrNameLst>
                                      </p:cBhvr>
                                      <p:to>
                                        <p:strVal val="visible"/>
                                      </p:to>
                                    </p:set>
                                    <p:anim calcmode="lin" valueType="num">
                                      <p:cBhvr additive="base">
                                        <p:cTn id="41" dur="25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2" dur="250" fill="hold"/>
                                        <p:tgtEl>
                                          <p:spTgt spid="4">
                                            <p:txEl>
                                              <p:pRg st="6" end="6"/>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7F96937-4CD1-4938-88AB-6038A6DEE59F}"/>
              </a:ext>
            </a:extLst>
          </p:cNvPr>
          <p:cNvSpPr/>
          <p:nvPr/>
        </p:nvSpPr>
        <p:spPr>
          <a:xfrm>
            <a:off x="233680" y="1682601"/>
            <a:ext cx="7416800" cy="4493538"/>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marL="342900" indent="-342900" algn="just">
              <a:spcAft>
                <a:spcPts val="0"/>
              </a:spcAft>
              <a:buFont typeface="Wingdings" panose="05000000000000000000" pitchFamily="2" charset="2"/>
              <a:buChar char="v"/>
            </a:pP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El diálogo entre religiones busca establecer la amistad, la paz y la armonía, y compartir valores y experiencias espirituales y morales (271). </a:t>
            </a:r>
            <a:r>
              <a:rPr lang="en-GB" sz="2200" dirty="0">
                <a:solidFill>
                  <a:schemeClr val="bg1"/>
                </a:solidFill>
                <a:latin typeface="Berlin Sans FB Demi" panose="020E0802020502020306" pitchFamily="34" charset="0"/>
                <a:cs typeface="Times New Roman" panose="02020603050405020304" pitchFamily="18" charset="0"/>
              </a:rPr>
              <a:t>Dios es el padre de todos y esto exige una fraternidad incipiente (272). La negación de esta imagen trascendente de las personas conduce al totalitarismo (273). </a:t>
            </a:r>
            <a:endPar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342900" indent="-342900" algn="just">
              <a:buFont typeface="Wingdings" panose="05000000000000000000" pitchFamily="2" charset="2"/>
              <a:buChar char="v"/>
            </a:pP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El esfuerzo por buscar a Dios con un corazón sincero, nos ayuda a reconocernos unos a otros como verdaderos hermanos y hermanas (274). </a:t>
            </a:r>
            <a:r>
              <a:rPr lang="en-GB" sz="2200" dirty="0">
                <a:solidFill>
                  <a:schemeClr val="bg1"/>
                </a:solidFill>
                <a:latin typeface="Berlin Sans FB Demi" panose="020E0802020502020306" pitchFamily="34" charset="0"/>
                <a:cs typeface="Times New Roman" panose="02020603050405020304" pitchFamily="18" charset="0"/>
              </a:rPr>
              <a:t>La Iglesia no permanece al margen de la construcción de un mundo mejor.  Además de las obras de caridad y de educación, la Iglesia trabaja por el progreso de la humanidad y de la fraternidad universal (276).</a:t>
            </a:r>
            <a:endParaRPr lang="en-IN"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153855B5-2914-4731-AD7D-3EC297D923A1}"/>
              </a:ext>
            </a:extLst>
          </p:cNvPr>
          <p:cNvSpPr/>
          <p:nvPr/>
        </p:nvSpPr>
        <p:spPr>
          <a:xfrm>
            <a:off x="233680" y="381901"/>
            <a:ext cx="10466977"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spAutoFit/>
          </a:bodyPr>
          <a:lstStyle/>
          <a:p>
            <a:pPr algn="ctr"/>
            <a:r>
              <a:rPr lang="en-GB" sz="24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a typeface="Calibri" panose="020F0502020204030204" pitchFamily="34" charset="0"/>
                <a:cs typeface="Times New Roman" panose="02020603050405020304" pitchFamily="18" charset="0"/>
              </a:rPr>
              <a:t>CAPÍTULO 8</a:t>
            </a:r>
          </a:p>
          <a:p>
            <a:pPr algn="ctr"/>
            <a:r>
              <a:rPr lang="en-GB" sz="24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a typeface="Calibri" panose="020F0502020204030204" pitchFamily="34" charset="0"/>
                <a:cs typeface="Times New Roman" panose="02020603050405020304" pitchFamily="18" charset="0"/>
              </a:rPr>
              <a:t>LAS RELIGIONES AL SERVICIO DE LA FRATERNIDAD EN NUESTRO MUNDO</a:t>
            </a:r>
            <a:endParaRPr lang="en-IN" sz="24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ndParaRPr>
          </a:p>
        </p:txBody>
      </p:sp>
      <p:pic>
        <p:nvPicPr>
          <p:cNvPr id="2" name="Picture 1">
            <a:extLst>
              <a:ext uri="{FF2B5EF4-FFF2-40B4-BE49-F238E27FC236}">
                <a16:creationId xmlns:a16="http://schemas.microsoft.com/office/drawing/2014/main" id="{04AA59D8-86BD-0141-BEF6-FFFD1FEA947B}"/>
              </a:ext>
            </a:extLst>
          </p:cNvPr>
          <p:cNvPicPr>
            <a:picLocks noChangeAspect="1"/>
          </p:cNvPicPr>
          <p:nvPr/>
        </p:nvPicPr>
        <p:blipFill>
          <a:blip r:embed="rId2"/>
          <a:stretch>
            <a:fillRect/>
          </a:stretch>
        </p:blipFill>
        <p:spPr>
          <a:xfrm>
            <a:off x="7997426" y="2600960"/>
            <a:ext cx="3741626" cy="329106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570071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anim calcmode="lin" valueType="num">
                                      <p:cBhvr>
                                        <p:cTn id="8" dur="1500" fill="hold"/>
                                        <p:tgtEl>
                                          <p:spTgt spid="6"/>
                                        </p:tgtEl>
                                        <p:attrNameLst>
                                          <p:attrName>ppt_w</p:attrName>
                                        </p:attrNameLst>
                                      </p:cBhvr>
                                      <p:tavLst>
                                        <p:tav tm="0" fmla="#ppt_w*sin(2.5*pi*$)">
                                          <p:val>
                                            <p:fltVal val="0"/>
                                          </p:val>
                                        </p:tav>
                                        <p:tav tm="100000">
                                          <p:val>
                                            <p:fltVal val="1"/>
                                          </p:val>
                                        </p:tav>
                                      </p:tavLst>
                                    </p:anim>
                                    <p:anim calcmode="lin" valueType="num">
                                      <p:cBhvr>
                                        <p:cTn id="9" dur="1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9668D60-F643-4598-9022-A823A6988C5E}"/>
              </a:ext>
            </a:extLst>
          </p:cNvPr>
          <p:cNvSpPr/>
          <p:nvPr/>
        </p:nvSpPr>
        <p:spPr>
          <a:xfrm>
            <a:off x="435352" y="428178"/>
            <a:ext cx="6778248" cy="5401479"/>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marL="342900" indent="-342900" algn="just">
              <a:buFont typeface="Wingdings" pitchFamily="2" charset="2"/>
              <a:buChar char="v"/>
            </a:pPr>
            <a:r>
              <a:rPr lang="en-GB" sz="2300" dirty="0">
                <a:solidFill>
                  <a:schemeClr val="bg1"/>
                </a:solidFill>
                <a:latin typeface="Berlin Sans FB Demi" panose="020E0802020502020306" pitchFamily="34" charset="0"/>
                <a:cs typeface="Times New Roman" panose="02020603050405020304" pitchFamily="18" charset="0"/>
              </a:rPr>
              <a:t>La Iglesia estima las formas en que Dios actúa en otras religiones. Los creyentes de otras religiones beben de sus fuentes. Para los cristianos, la fuente de la dignidad humana y de la fraternidad está en el Evangelio de Jesucristo (277). Para muchos cristianos, María es la madre. Ella da a luz un mundo nuevo, en el que todos somos hermanos y hermanas (278).</a:t>
            </a:r>
            <a:endParaRPr lang="en-IN" sz="2300" dirty="0">
              <a:solidFill>
                <a:schemeClr val="bg1"/>
              </a:solidFill>
              <a:latin typeface="Berlin Sans FB Demi" panose="020E0802020502020306" pitchFamily="34" charset="0"/>
              <a:cs typeface="Times New Roman" panose="02020603050405020304" pitchFamily="18" charset="0"/>
            </a:endParaRPr>
          </a:p>
          <a:p>
            <a:pPr marL="342900" indent="-342900" algn="just">
              <a:spcAft>
                <a:spcPts val="0"/>
              </a:spcAft>
              <a:buFont typeface="Wingdings" pitchFamily="2" charset="2"/>
              <a:buChar char="v"/>
            </a:pPr>
            <a:r>
              <a:rPr lang="en-GB" sz="23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Los cristianos pedimos </a:t>
            </a:r>
            <a:r>
              <a:rPr lang="en-GB" sz="23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libertad religiosa </a:t>
            </a:r>
            <a:r>
              <a:rPr lang="en-GB" sz="23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para los creyentes (279), unidad dentro de la Iglesia y entre las distintas confesiones cristianas (280) y paz entre las religiones (281).</a:t>
            </a:r>
          </a:p>
          <a:p>
            <a:pPr marL="342900" indent="-342900" algn="just">
              <a:spcAft>
                <a:spcPts val="0"/>
              </a:spcAft>
              <a:buFont typeface="Wingdings" pitchFamily="2" charset="2"/>
              <a:buChar char="v"/>
            </a:pPr>
            <a:r>
              <a:rPr lang="en-GB" sz="23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 Como líderes religiosos, estamos llamados a ser verdaderas </a:t>
            </a:r>
            <a:r>
              <a:rPr lang="en-GB" sz="23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personas de diálogo y artesanos de paz </a:t>
            </a:r>
            <a:r>
              <a:rPr lang="en-GB" sz="23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(284). </a:t>
            </a:r>
            <a:endParaRPr lang="en-IN" sz="23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3699B53D-C123-4674-9DAE-C1CF67DE0CFD}"/>
              </a:ext>
            </a:extLst>
          </p:cNvPr>
          <p:cNvSpPr/>
          <p:nvPr/>
        </p:nvSpPr>
        <p:spPr>
          <a:xfrm>
            <a:off x="7662091" y="1298385"/>
            <a:ext cx="4291559" cy="7078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a:spAutoFit/>
          </a:bodyPr>
          <a:lstStyle/>
          <a:p>
            <a:pPr algn="ctr">
              <a:spcAft>
                <a:spcPts val="0"/>
              </a:spcAft>
            </a:pPr>
            <a:r>
              <a:rPr lang="en-GB" sz="40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a typeface="Calibri" panose="020F0502020204030204" pitchFamily="34" charset="0"/>
                <a:cs typeface="Times New Roman" panose="02020603050405020304" pitchFamily="18" charset="0"/>
              </a:rPr>
              <a:t>Identidad cristiana </a:t>
            </a:r>
            <a:endParaRPr lang="en-IN" sz="40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ndParaRPr>
          </a:p>
        </p:txBody>
      </p:sp>
      <p:pic>
        <p:nvPicPr>
          <p:cNvPr id="12290" name="Picture 2" descr="https://tse4.explicit.bing.net/th?id=OIP.I2EY-wAm9hwEXMEVR5toMAHaDV&amp;pid=Api&amp;P=0">
            <a:extLst>
              <a:ext uri="{FF2B5EF4-FFF2-40B4-BE49-F238E27FC236}">
                <a16:creationId xmlns:a16="http://schemas.microsoft.com/office/drawing/2014/main" id="{6874E3D1-8567-4CBC-A192-E1B82594AA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2493" y="2499360"/>
            <a:ext cx="4334155" cy="273513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74989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amond(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2290"/>
                                        </p:tgtEl>
                                        <p:attrNameLst>
                                          <p:attrName>style.visibility</p:attrName>
                                        </p:attrNameLst>
                                      </p:cBhvr>
                                      <p:to>
                                        <p:strVal val="visible"/>
                                      </p:to>
                                    </p:set>
                                    <p:animEffect transition="in" filter="wipe(down)">
                                      <p:cBhvr>
                                        <p:cTn id="17"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FF72276-9905-4CF2-AE2A-D46FCDBCD4A3}"/>
              </a:ext>
            </a:extLst>
          </p:cNvPr>
          <p:cNvSpPr/>
          <p:nvPr/>
        </p:nvSpPr>
        <p:spPr>
          <a:xfrm>
            <a:off x="593428" y="729387"/>
            <a:ext cx="6612422" cy="5693866"/>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342900" indent="-342900" algn="just">
              <a:spcAft>
                <a:spcPts val="0"/>
              </a:spcAft>
              <a:buFont typeface="Wingdings" panose="05000000000000000000" pitchFamily="2" charset="2"/>
              <a:buChar char="v"/>
            </a:pPr>
            <a:r>
              <a:rPr lang="en-GB" sz="26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En nombre de Dios y en el de todas las personas de buena voluntad, declaramos la adopción de una </a:t>
            </a:r>
            <a:r>
              <a:rPr lang="en-GB" sz="26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cultura del diálogo como camino; la cooperación mutua como código de conducta; la comprensión recíproca como método </a:t>
            </a:r>
            <a:r>
              <a:rPr lang="en-GB" sz="26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y norma (285).</a:t>
            </a:r>
          </a:p>
          <a:p>
            <a:pPr marL="342900" indent="-342900" algn="just">
              <a:spcAft>
                <a:spcPts val="0"/>
              </a:spcAft>
              <a:buFont typeface="Wingdings" panose="05000000000000000000" pitchFamily="2" charset="2"/>
              <a:buChar char="v"/>
            </a:pPr>
            <a:r>
              <a:rPr lang="en-GB" sz="2600" dirty="0">
                <a:solidFill>
                  <a:schemeClr val="bg1"/>
                </a:solidFill>
                <a:latin typeface="Berlin Sans FB Demi" panose="020E0802020502020306" pitchFamily="34" charset="0"/>
                <a:cs typeface="Times New Roman" panose="02020603050405020304" pitchFamily="18" charset="0"/>
              </a:rPr>
              <a:t> Para estas reflexiones encontradas en Fratelli Tutti las inspiraciones son Martin Luther King, Desmond Tutu, Mahatma Gandhi y muchos otros(286). </a:t>
            </a:r>
            <a:r>
              <a:rPr lang="en-GB" sz="26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El beato Charles de Foucauld quiso ser el hermano </a:t>
            </a:r>
            <a:r>
              <a:rPr lang="en-GB" sz="26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universal identificándose con los pobres y los abandonados del desierto africano. (287).</a:t>
            </a:r>
            <a:endParaRPr lang="en-IN" sz="26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AC04DABB-B6C1-4BF3-8A40-00AADEA7A9D5}"/>
              </a:ext>
            </a:extLst>
          </p:cNvPr>
          <p:cNvSpPr/>
          <p:nvPr/>
        </p:nvSpPr>
        <p:spPr>
          <a:xfrm>
            <a:off x="7467622" y="526187"/>
            <a:ext cx="2837635"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a:spAutoFit/>
          </a:bodyPr>
          <a:lstStyle/>
          <a:p>
            <a:pPr algn="ctr">
              <a:spcAft>
                <a:spcPts val="0"/>
              </a:spcAft>
            </a:pPr>
            <a:r>
              <a:rPr lang="en-GB" sz="36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a typeface="Calibri" panose="020F0502020204030204" pitchFamily="34" charset="0"/>
                <a:cs typeface="Times New Roman" panose="02020603050405020304" pitchFamily="18" charset="0"/>
              </a:rPr>
              <a:t>UN RECURSO </a:t>
            </a:r>
            <a:endParaRPr lang="en-IN" sz="36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ndParaRPr>
          </a:p>
        </p:txBody>
      </p:sp>
      <p:pic>
        <p:nvPicPr>
          <p:cNvPr id="11266" name="Picture 2" descr="https://tse4.mm.bing.net/th?id=OIP.UiRTxjZvknzFCBancMnbPwHaJR&amp;pid=Api&amp;P=0">
            <a:extLst>
              <a:ext uri="{FF2B5EF4-FFF2-40B4-BE49-F238E27FC236}">
                <a16:creationId xmlns:a16="http://schemas.microsoft.com/office/drawing/2014/main" id="{94FDB17A-ECA7-4B91-AC78-E95E1D0E47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5684" y="1739812"/>
            <a:ext cx="3475823" cy="434844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61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175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11266"/>
                                        </p:tgtEl>
                                        <p:attrNameLst>
                                          <p:attrName>style.visibility</p:attrName>
                                        </p:attrNameLst>
                                      </p:cBhvr>
                                      <p:to>
                                        <p:strVal val="visible"/>
                                      </p:to>
                                    </p:set>
                                    <p:animEffect transition="in" filter="wipe(down)">
                                      <p:cBhvr>
                                        <p:cTn id="17" dur="580">
                                          <p:stCondLst>
                                            <p:cond delay="0"/>
                                          </p:stCondLst>
                                        </p:cTn>
                                        <p:tgtEl>
                                          <p:spTgt spid="11266"/>
                                        </p:tgtEl>
                                      </p:cBhvr>
                                    </p:animEffect>
                                    <p:anim calcmode="lin" valueType="num">
                                      <p:cBhvr>
                                        <p:cTn id="18" dur="1822" tmFilter="0,0; 0.14,0.36; 0.43,0.73; 0.71,0.91; 1.0,1.0">
                                          <p:stCondLst>
                                            <p:cond delay="0"/>
                                          </p:stCondLst>
                                        </p:cTn>
                                        <p:tgtEl>
                                          <p:spTgt spid="11266"/>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11266"/>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11266"/>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11266"/>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11266"/>
                                        </p:tgtEl>
                                        <p:attrNameLst>
                                          <p:attrName>ppt_y</p:attrName>
                                        </p:attrNameLst>
                                      </p:cBhvr>
                                      <p:tavLst>
                                        <p:tav tm="0" fmla="#ppt_y-sin(pi*$)/81">
                                          <p:val>
                                            <p:fltVal val="0"/>
                                          </p:val>
                                        </p:tav>
                                        <p:tav tm="100000">
                                          <p:val>
                                            <p:fltVal val="1"/>
                                          </p:val>
                                        </p:tav>
                                      </p:tavLst>
                                    </p:anim>
                                    <p:animScale>
                                      <p:cBhvr>
                                        <p:cTn id="23" dur="26">
                                          <p:stCondLst>
                                            <p:cond delay="650"/>
                                          </p:stCondLst>
                                        </p:cTn>
                                        <p:tgtEl>
                                          <p:spTgt spid="11266"/>
                                        </p:tgtEl>
                                      </p:cBhvr>
                                      <p:to x="100000" y="60000"/>
                                    </p:animScale>
                                    <p:animScale>
                                      <p:cBhvr>
                                        <p:cTn id="24" dur="166" decel="50000">
                                          <p:stCondLst>
                                            <p:cond delay="676"/>
                                          </p:stCondLst>
                                        </p:cTn>
                                        <p:tgtEl>
                                          <p:spTgt spid="11266"/>
                                        </p:tgtEl>
                                      </p:cBhvr>
                                      <p:to x="100000" y="100000"/>
                                    </p:animScale>
                                    <p:animScale>
                                      <p:cBhvr>
                                        <p:cTn id="25" dur="26">
                                          <p:stCondLst>
                                            <p:cond delay="1312"/>
                                          </p:stCondLst>
                                        </p:cTn>
                                        <p:tgtEl>
                                          <p:spTgt spid="11266"/>
                                        </p:tgtEl>
                                      </p:cBhvr>
                                      <p:to x="100000" y="80000"/>
                                    </p:animScale>
                                    <p:animScale>
                                      <p:cBhvr>
                                        <p:cTn id="26" dur="166" decel="50000">
                                          <p:stCondLst>
                                            <p:cond delay="1338"/>
                                          </p:stCondLst>
                                        </p:cTn>
                                        <p:tgtEl>
                                          <p:spTgt spid="11266"/>
                                        </p:tgtEl>
                                      </p:cBhvr>
                                      <p:to x="100000" y="100000"/>
                                    </p:animScale>
                                    <p:animScale>
                                      <p:cBhvr>
                                        <p:cTn id="27" dur="26">
                                          <p:stCondLst>
                                            <p:cond delay="1642"/>
                                          </p:stCondLst>
                                        </p:cTn>
                                        <p:tgtEl>
                                          <p:spTgt spid="11266"/>
                                        </p:tgtEl>
                                      </p:cBhvr>
                                      <p:to x="100000" y="90000"/>
                                    </p:animScale>
                                    <p:animScale>
                                      <p:cBhvr>
                                        <p:cTn id="28" dur="166" decel="50000">
                                          <p:stCondLst>
                                            <p:cond delay="1668"/>
                                          </p:stCondLst>
                                        </p:cTn>
                                        <p:tgtEl>
                                          <p:spTgt spid="11266"/>
                                        </p:tgtEl>
                                      </p:cBhvr>
                                      <p:to x="100000" y="100000"/>
                                    </p:animScale>
                                    <p:animScale>
                                      <p:cBhvr>
                                        <p:cTn id="29" dur="26">
                                          <p:stCondLst>
                                            <p:cond delay="1808"/>
                                          </p:stCondLst>
                                        </p:cTn>
                                        <p:tgtEl>
                                          <p:spTgt spid="11266"/>
                                        </p:tgtEl>
                                      </p:cBhvr>
                                      <p:to x="100000" y="95000"/>
                                    </p:animScale>
                                    <p:animScale>
                                      <p:cBhvr>
                                        <p:cTn id="30" dur="166" decel="50000">
                                          <p:stCondLst>
                                            <p:cond delay="1834"/>
                                          </p:stCondLst>
                                        </p:cTn>
                                        <p:tgtEl>
                                          <p:spTgt spid="1126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F89517-310B-438E-A6B9-0BC788863895}"/>
              </a:ext>
            </a:extLst>
          </p:cNvPr>
          <p:cNvSpPr/>
          <p:nvPr/>
        </p:nvSpPr>
        <p:spPr>
          <a:xfrm>
            <a:off x="108857" y="4960442"/>
            <a:ext cx="5704115" cy="1477328"/>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algn="ctr"/>
            <a:r>
              <a:rPr lang="es-ES_tradnl" sz="3000" dirty="0">
                <a:latin typeface="Berlin Sans FB Demi" panose="020E0802020502020306" pitchFamily="34" charset="0"/>
                <a:cs typeface="Times New Roman" panose="02020603050405020304" pitchFamily="18" charset="0"/>
              </a:rPr>
              <a:t>¿Qué pueden hacer los religiosos para hacer realidad esta visión de la FT</a:t>
            </a:r>
            <a:r>
              <a:rPr lang="es-ES_tradnl" sz="3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p>
        </p:txBody>
      </p:sp>
      <p:sp>
        <p:nvSpPr>
          <p:cNvPr id="5" name="Rectangle 4">
            <a:extLst>
              <a:ext uri="{FF2B5EF4-FFF2-40B4-BE49-F238E27FC236}">
                <a16:creationId xmlns:a16="http://schemas.microsoft.com/office/drawing/2014/main" id="{44314CFF-EBDE-4852-BADE-B0870959CCF9}"/>
              </a:ext>
            </a:extLst>
          </p:cNvPr>
          <p:cNvSpPr/>
          <p:nvPr/>
        </p:nvSpPr>
        <p:spPr>
          <a:xfrm>
            <a:off x="3080657" y="498770"/>
            <a:ext cx="6125059"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spAutoFit/>
          </a:bodyPr>
          <a:lstStyle/>
          <a:p>
            <a:pPr algn="ctr"/>
            <a:r>
              <a:rPr lang="en-GB" sz="3600" b="1"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a typeface="Calibri" panose="020F0502020204030204" pitchFamily="34" charset="0"/>
                <a:cs typeface="Times New Roman" panose="02020603050405020304" pitchFamily="18" charset="0"/>
              </a:rPr>
              <a:t>Pregunta para la reflexión:</a:t>
            </a:r>
            <a:endParaRPr lang="en-IN" sz="3600" b="1"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ndParaRPr>
          </a:p>
        </p:txBody>
      </p:sp>
      <p:pic>
        <p:nvPicPr>
          <p:cNvPr id="10242" name="Picture 2" descr="https://tse3.mm.bing.net/th?id=OIP.XxvJZtXBvoX37mluL0E8EgHaFE&amp;pid=Api&amp;P=0">
            <a:extLst>
              <a:ext uri="{FF2B5EF4-FFF2-40B4-BE49-F238E27FC236}">
                <a16:creationId xmlns:a16="http://schemas.microsoft.com/office/drawing/2014/main" id="{9995DA9B-454B-4B4F-82EB-4BE2CFAC35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0449" y="1357410"/>
            <a:ext cx="5271102" cy="360303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F2732BA-DABC-D8F2-3D26-E2AED7F6F6F6}"/>
              </a:ext>
            </a:extLst>
          </p:cNvPr>
          <p:cNvPicPr>
            <a:picLocks noChangeAspect="1"/>
          </p:cNvPicPr>
          <p:nvPr/>
        </p:nvPicPr>
        <p:blipFill>
          <a:blip r:embed="rId3"/>
          <a:stretch>
            <a:fillRect/>
          </a:stretch>
        </p:blipFill>
        <p:spPr>
          <a:xfrm>
            <a:off x="8731551" y="3429000"/>
            <a:ext cx="3286278" cy="2793325"/>
          </a:xfrm>
          <a:prstGeom prst="rect">
            <a:avLst/>
          </a:prstGeom>
        </p:spPr>
      </p:pic>
    </p:spTree>
    <p:extLst>
      <p:ext uri="{BB962C8B-B14F-4D97-AF65-F5344CB8AC3E}">
        <p14:creationId xmlns:p14="http://schemas.microsoft.com/office/powerpoint/2010/main" val="574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additive="base">
                                        <p:cTn id="12" dur="1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13" dur="1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44</TotalTime>
  <Words>2888</Words>
  <Application>Microsoft Macintosh PowerPoint</Application>
  <PresentationFormat>Widescreen</PresentationFormat>
  <Paragraphs>94</Paragraphs>
  <Slides>25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Arial</vt:lpstr>
      <vt:lpstr>Berlin Sans FB</vt:lpstr>
      <vt:lpstr>Berlin Sans FB Demi</vt:lpstr>
      <vt:lpstr>Calibri</vt:lpstr>
      <vt:lpstr>Century Gothic</vt:lpstr>
      <vt:lpstr>Times New Roman</vt:lpstr>
      <vt:lpstr>Wingdings</vt:lpstr>
      <vt:lpstr>Wingdings 3</vt:lpstr>
      <vt:lpstr>Ion Boardroom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Sagaya</dc:creator>
  <cp:keywords>, docId:CD528C4A1A11F2FF77FED7BF1F37AEA0</cp:keywords>
  <cp:lastModifiedBy>Vincent Anes</cp:lastModifiedBy>
  <cp:revision>131</cp:revision>
  <dcterms:created xsi:type="dcterms:W3CDTF">2022-09-03T15:39:12Z</dcterms:created>
  <dcterms:modified xsi:type="dcterms:W3CDTF">2023-08-09T08:31:04Z</dcterms:modified>
</cp:coreProperties>
</file>