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3" r:id="rId1"/>
  </p:sldMasterIdLst>
  <p:sldIdLst>
    <p:sldId id="273" r:id="rId2"/>
    <p:sldId id="272" r:id="rId3"/>
    <p:sldId id="257" r:id="rId4"/>
    <p:sldId id="274" r:id="rId5"/>
    <p:sldId id="285" r:id="rId6"/>
    <p:sldId id="275" r:id="rId7"/>
    <p:sldId id="258" r:id="rId8"/>
    <p:sldId id="277" r:id="rId9"/>
    <p:sldId id="259" r:id="rId10"/>
    <p:sldId id="278" r:id="rId11"/>
    <p:sldId id="279" r:id="rId12"/>
    <p:sldId id="261" r:id="rId13"/>
    <p:sldId id="281" r:id="rId14"/>
    <p:sldId id="262" r:id="rId15"/>
    <p:sldId id="282" r:id="rId16"/>
    <p:sldId id="283" r:id="rId17"/>
    <p:sldId id="264" r:id="rId18"/>
    <p:sldId id="284" r:id="rId19"/>
    <p:sldId id="265" r:id="rId20"/>
    <p:sldId id="266" r:id="rId21"/>
    <p:sldId id="267" r:id="rId22"/>
    <p:sldId id="268" r:id="rId23"/>
    <p:sldId id="269" r:id="rId24"/>
    <p:sldId id="270" r:id="rId25"/>
    <p:sldId id="27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94648"/>
  </p:normalViewPr>
  <p:slideViewPr>
    <p:cSldViewPr snapToGrid="0">
      <p:cViewPr varScale="1">
        <p:scale>
          <a:sx n="117" d="100"/>
          <a:sy n="117" d="100"/>
        </p:scale>
        <p:origin x="92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6632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04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8231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7169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1165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208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3947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2098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7263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5525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0078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9355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7572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2808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73624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6777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4738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8/9/23</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4376430"/>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rld Youth Day Opening Ceremony, 24 January 2019">
            <a:extLst>
              <a:ext uri="{FF2B5EF4-FFF2-40B4-BE49-F238E27FC236}">
                <a16:creationId xmlns:a16="http://schemas.microsoft.com/office/drawing/2014/main" id="{1F6DF985-4D09-473C-9808-1D74D472603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21688" y="848152"/>
            <a:ext cx="4821865" cy="268244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Rectangle 5">
            <a:extLst>
              <a:ext uri="{FF2B5EF4-FFF2-40B4-BE49-F238E27FC236}">
                <a16:creationId xmlns:a16="http://schemas.microsoft.com/office/drawing/2014/main" id="{6E628B36-9E67-4BAC-85DE-0953DB75DE33}"/>
              </a:ext>
            </a:extLst>
          </p:cNvPr>
          <p:cNvSpPr/>
          <p:nvPr/>
        </p:nvSpPr>
        <p:spPr>
          <a:xfrm>
            <a:off x="6096000" y="1230932"/>
            <a:ext cx="5417456" cy="1754326"/>
          </a:xfrm>
          <a:prstGeom prst="rect">
            <a:avLst/>
          </a:prstGeom>
        </p:spPr>
        <p:style>
          <a:lnRef idx="3">
            <a:schemeClr val="lt1"/>
          </a:lnRef>
          <a:fillRef idx="1">
            <a:schemeClr val="accent3"/>
          </a:fillRef>
          <a:effectRef idx="1">
            <a:schemeClr val="accent3"/>
          </a:effectRef>
          <a:fontRef idx="minor">
            <a:schemeClr val="lt1"/>
          </a:fontRef>
        </p:style>
        <p:txBody>
          <a:bodyPr wrap="square" lIns="91440" tIns="45720" rIns="91440" bIns="45720">
            <a:spAutoFit/>
          </a:bodyPr>
          <a:lstStyle/>
          <a:p>
            <a:pPr algn="ctr"/>
            <a:r>
              <a:rPr lang="en-GB" sz="3600" b="1" cap="none" spc="0">
                <a:ln w="6600">
                  <a:solidFill>
                    <a:schemeClr val="accent2"/>
                  </a:solidFill>
                  <a:prstDash val="solid"/>
                </a:ln>
                <a:solidFill>
                  <a:srgbClr val="FFFFFF"/>
                </a:solidFill>
                <a:latin typeface="Berlin Sans FB Demi" panose="020E0802020502020306" pitchFamily="34" charset="0"/>
                <a:ea typeface="Calibri" panose="020F0502020204030204" pitchFamily="34" charset="0"/>
              </a:rPr>
              <a:t>Fratelli Tutti(FT)-</a:t>
            </a:r>
            <a:r>
              <a:rPr lang="en-GB" sz="3600">
                <a:latin typeface="Berlin Sans FB Demi" panose="020E0802020502020306" pitchFamily="34" charset="0"/>
              </a:rPr>
              <a:t>All </a:t>
            </a:r>
            <a:r>
              <a:rPr lang="en-GB" sz="3600" dirty="0">
                <a:latin typeface="Berlin Sans FB Demi" panose="020E0802020502020306" pitchFamily="34" charset="0"/>
              </a:rPr>
              <a:t>are Brothers </a:t>
            </a:r>
            <a:r>
              <a:rPr lang="en-GB" sz="3600">
                <a:latin typeface="Berlin Sans FB Demi" panose="020E0802020502020306" pitchFamily="34" charset="0"/>
              </a:rPr>
              <a:t>and Sisters </a:t>
            </a:r>
            <a:r>
              <a:rPr lang="en-GB" sz="3600" dirty="0">
                <a:latin typeface="Berlin Sans FB Demi" panose="020E0802020502020306" pitchFamily="34" charset="0"/>
              </a:rPr>
              <a:t>by Pope Francis 03.10.2020.</a:t>
            </a:r>
            <a:r>
              <a:rPr lang="en-IN" sz="3600" dirty="0">
                <a:latin typeface="Berlin Sans FB Demi" panose="020E0802020502020306" pitchFamily="34" charset="0"/>
              </a:rPr>
              <a:t> </a:t>
            </a:r>
            <a:endParaRPr lang="en-IN" sz="3600" cap="none" spc="0" dirty="0">
              <a:ln w="6600">
                <a:solidFill>
                  <a:schemeClr val="accent2"/>
                </a:solidFill>
                <a:prstDash val="solid"/>
              </a:ln>
              <a:solidFill>
                <a:srgbClr val="FFFFFF"/>
              </a:solidFill>
              <a:latin typeface="Berlin Sans FB Demi" panose="020E0802020502020306" pitchFamily="34" charset="0"/>
            </a:endParaRPr>
          </a:p>
        </p:txBody>
      </p:sp>
      <p:sp>
        <p:nvSpPr>
          <p:cNvPr id="7" name="Rectangle 6">
            <a:extLst>
              <a:ext uri="{FF2B5EF4-FFF2-40B4-BE49-F238E27FC236}">
                <a16:creationId xmlns:a16="http://schemas.microsoft.com/office/drawing/2014/main" id="{6A69A267-0DE6-417A-B592-93A30AC4490B}"/>
              </a:ext>
            </a:extLst>
          </p:cNvPr>
          <p:cNvSpPr/>
          <p:nvPr/>
        </p:nvSpPr>
        <p:spPr>
          <a:xfrm>
            <a:off x="805822" y="4572471"/>
            <a:ext cx="10440127" cy="1446550"/>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a:spcAft>
                <a:spcPts val="0"/>
              </a:spcAft>
            </a:pPr>
            <a:r>
              <a:rPr lang="en-IN" sz="2200" dirty="0">
                <a:latin typeface="Berlin Sans FB Demi" panose="020E0802020502020306" pitchFamily="34" charset="0"/>
              </a:rPr>
              <a:t>The year 2023 marks the </a:t>
            </a:r>
            <a:r>
              <a:rPr lang="en-IN" sz="2200" b="1" dirty="0">
                <a:latin typeface="Berlin Sans FB Demi" panose="020E0802020502020306" pitchFamily="34" charset="0"/>
              </a:rPr>
              <a:t>60</a:t>
            </a:r>
            <a:r>
              <a:rPr lang="en-IN" sz="2200" b="1" baseline="30000" dirty="0">
                <a:latin typeface="Berlin Sans FB Demi" panose="020E0802020502020306" pitchFamily="34" charset="0"/>
              </a:rPr>
              <a:t>th</a:t>
            </a:r>
            <a:r>
              <a:rPr lang="en-IN" sz="2200" b="1" dirty="0">
                <a:latin typeface="Berlin Sans FB Demi" panose="020E0802020502020306" pitchFamily="34" charset="0"/>
              </a:rPr>
              <a:t> anniversary of Pacem in </a:t>
            </a:r>
            <a:r>
              <a:rPr lang="en-IN" sz="2200" b="1" dirty="0" err="1">
                <a:latin typeface="Berlin Sans FB Demi" panose="020E0802020502020306" pitchFamily="34" charset="0"/>
              </a:rPr>
              <a:t>Terris</a:t>
            </a:r>
            <a:r>
              <a:rPr lang="en-IN" sz="2200" b="1" dirty="0">
                <a:latin typeface="Berlin Sans FB Demi" panose="020E0802020502020306" pitchFamily="34" charset="0"/>
              </a:rPr>
              <a:t> </a:t>
            </a:r>
            <a:r>
              <a:rPr lang="en-IN" sz="2200" dirty="0">
                <a:latin typeface="Berlin Sans FB Demi" panose="020E0802020502020306" pitchFamily="34" charset="0"/>
              </a:rPr>
              <a:t>( Pope John XXIII, 1963) and the </a:t>
            </a:r>
            <a:r>
              <a:rPr lang="en-IN" sz="2200" b="1" dirty="0">
                <a:latin typeface="Berlin Sans FB Demi" panose="020E0802020502020306" pitchFamily="34" charset="0"/>
              </a:rPr>
              <a:t>75th anniversary of Universal Declaration of Human Rights(UDHR)</a:t>
            </a:r>
            <a:r>
              <a:rPr lang="en-IN" sz="2200" dirty="0">
                <a:latin typeface="Berlin Sans FB Demi" panose="020E0802020502020306" pitchFamily="34" charset="0"/>
              </a:rPr>
              <a:t>.  These contexts invite us to learn about the Social Teachings of the Church. Hence the summary of Fratelli Tutti is shared.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430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amond(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A69A267-0DE6-417A-B592-93A30AC4490B}"/>
              </a:ext>
            </a:extLst>
          </p:cNvPr>
          <p:cNvSpPr/>
          <p:nvPr/>
        </p:nvSpPr>
        <p:spPr>
          <a:xfrm>
            <a:off x="645887" y="982176"/>
            <a:ext cx="6302828" cy="4893647"/>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n-GB" sz="2600" dirty="0">
                <a:latin typeface="Berlin Sans FB Demi" panose="020E0802020502020306" pitchFamily="34" charset="0"/>
              </a:rPr>
              <a:t>It is a call to love others as brothers and sisters, even when they are far from us (FT 1-2).  Francis of Assisi used to address his brothers and sisters as </a:t>
            </a:r>
            <a:r>
              <a:rPr lang="en-GB" sz="2600" i="1" dirty="0">
                <a:latin typeface="Berlin Sans FB Demi" panose="020E0802020502020306" pitchFamily="34" charset="0"/>
              </a:rPr>
              <a:t>Fratelli Tutti</a:t>
            </a:r>
            <a:r>
              <a:rPr lang="en-GB" sz="2600" dirty="0">
                <a:latin typeface="Berlin Sans FB Demi" panose="020E0802020502020306" pitchFamily="34" charset="0"/>
              </a:rPr>
              <a:t>. His visit to Sultan Malik-</a:t>
            </a:r>
            <a:r>
              <a:rPr lang="en-GB" sz="2600" dirty="0" err="1">
                <a:latin typeface="Berlin Sans FB Demi" panose="020E0802020502020306" pitchFamily="34" charset="0"/>
              </a:rPr>
              <a:t>el</a:t>
            </a:r>
            <a:r>
              <a:rPr lang="en-GB" sz="2600" dirty="0">
                <a:latin typeface="Berlin Sans FB Demi" panose="020E0802020502020306" pitchFamily="34" charset="0"/>
              </a:rPr>
              <a:t>-Kamil, in Egypt is a gesture of his love beyond the borders (3).  He </a:t>
            </a:r>
            <a:r>
              <a:rPr lang="en-GB" sz="2600" i="1" dirty="0">
                <a:latin typeface="Berlin Sans FB Demi" panose="020E0802020502020306" pitchFamily="34" charset="0"/>
              </a:rPr>
              <a:t>became a father to all</a:t>
            </a:r>
            <a:r>
              <a:rPr lang="en-GB" sz="2600" dirty="0">
                <a:latin typeface="Berlin Sans FB Demi" panose="020E0802020502020306" pitchFamily="34" charset="0"/>
              </a:rPr>
              <a:t> and inspired the vision of a fraternal society (4).  Pope Francis says that his meeting with the Grand Imam Ahmad Al-</a:t>
            </a:r>
            <a:r>
              <a:rPr lang="en-GB" sz="2600" dirty="0" err="1">
                <a:latin typeface="Berlin Sans FB Demi" panose="020E0802020502020306" pitchFamily="34" charset="0"/>
              </a:rPr>
              <a:t>Tayyeb</a:t>
            </a:r>
            <a:r>
              <a:rPr lang="en-GB" sz="2600" dirty="0">
                <a:latin typeface="Berlin Sans FB Demi" panose="020E0802020502020306" pitchFamily="34" charset="0"/>
              </a:rPr>
              <a:t> in Abu Dhabi has encouraged him in publishing Fratelli Tutti (5). </a:t>
            </a:r>
            <a:endParaRPr lang="en-IN" sz="2600" dirty="0">
              <a:latin typeface="Berlin Sans FB Demi" panose="020E0802020502020306" pitchFamily="34" charset="0"/>
            </a:endParaRPr>
          </a:p>
        </p:txBody>
      </p:sp>
      <p:pic>
        <p:nvPicPr>
          <p:cNvPr id="1026" name="Picture 2" descr="800 years before Pope Francis, St Francis met the Sultan of Egypt | The  Indian Express">
            <a:extLst>
              <a:ext uri="{FF2B5EF4-FFF2-40B4-BE49-F238E27FC236}">
                <a16:creationId xmlns:a16="http://schemas.microsoft.com/office/drawing/2014/main" id="{EEF3B1C8-655F-40AC-27F0-D97A062AC9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4567" y="1690577"/>
            <a:ext cx="3653489" cy="35316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31451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27D1EAA-553E-4C0F-AB7A-E072BD642980}"/>
              </a:ext>
            </a:extLst>
          </p:cNvPr>
          <p:cNvSpPr/>
          <p:nvPr/>
        </p:nvSpPr>
        <p:spPr>
          <a:xfrm>
            <a:off x="377091" y="112707"/>
            <a:ext cx="6582274" cy="6247864"/>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285750" indent="-285750" algn="just">
              <a:buFont typeface="Wingdings" panose="05000000000000000000" pitchFamily="2" charset="2"/>
              <a:buChar char="v"/>
            </a:pPr>
            <a:r>
              <a:rPr lang="en-US" sz="2500" dirty="0">
                <a:solidFill>
                  <a:schemeClr val="bg1"/>
                </a:solidFill>
                <a:latin typeface="Berlin Sans FB Demi" panose="020E0802020502020306" pitchFamily="34" charset="0"/>
              </a:rPr>
              <a:t>There are tendencies in our world that hinder the development or growth of universal fraternity:</a:t>
            </a:r>
            <a:endPar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285750" indent="-285750" algn="just">
              <a:spcAft>
                <a:spcPts val="0"/>
              </a:spcAft>
              <a:buFont typeface="Wingdings" panose="05000000000000000000" pitchFamily="2" charset="2"/>
              <a:buChar char="v"/>
            </a:pPr>
            <a:r>
              <a:rPr lang="en-GB" sz="2500" b="1"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Myopic nationalism</a:t>
            </a: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a:t>
            </a:r>
            <a:r>
              <a:rPr lang="en-GB" sz="2500" b="1" dirty="0">
                <a:solidFill>
                  <a:schemeClr val="bg1"/>
                </a:solidFill>
                <a:latin typeface="Berlin Sans FB Demi" panose="020E0802020502020306" pitchFamily="34" charset="0"/>
                <a:cs typeface="Times New Roman" panose="02020603050405020304" pitchFamily="18" charset="0"/>
              </a:rPr>
              <a:t>under the guise of defending national interests creates new forms of selfishness without social sense </a:t>
            </a: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(1​1). </a:t>
            </a:r>
          </a:p>
          <a:p>
            <a:pPr marL="285750" indent="-285750" algn="just">
              <a:spcAft>
                <a:spcPts val="0"/>
              </a:spcAft>
              <a:buFont typeface="Wingdings" panose="05000000000000000000" pitchFamily="2" charset="2"/>
              <a:buChar char="v"/>
            </a:pPr>
            <a:r>
              <a:rPr lang="en-GB" sz="2500" b="1" i="1" dirty="0">
                <a:solidFill>
                  <a:schemeClr val="bg1"/>
                </a:solidFill>
                <a:latin typeface="Berlin Sans FB Demi" panose="020E0802020502020306" pitchFamily="34" charset="0"/>
                <a:cs typeface="Times New Roman" panose="02020603050405020304" pitchFamily="18" charset="0"/>
              </a:rPr>
              <a:t>Globalized society </a:t>
            </a:r>
            <a:r>
              <a:rPr lang="en-GB" sz="2500" b="1" dirty="0">
                <a:solidFill>
                  <a:schemeClr val="bg1"/>
                </a:solidFill>
                <a:latin typeface="Berlin Sans FB Demi" panose="020E0802020502020306" pitchFamily="34" charset="0"/>
                <a:cs typeface="Times New Roman" panose="02020603050405020304" pitchFamily="18" charset="0"/>
              </a:rPr>
              <a:t>serves the economic interests  and  it makes us more like neighbours, but not as brothers and sisters </a:t>
            </a: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(​12). </a:t>
            </a:r>
          </a:p>
          <a:p>
            <a:pPr marL="285750" indent="-285750" algn="just">
              <a:spcAft>
                <a:spcPts val="0"/>
              </a:spcAft>
              <a:buFont typeface="Wingdings" panose="05000000000000000000" pitchFamily="2" charset="2"/>
              <a:buChar char="v"/>
            </a:pPr>
            <a:r>
              <a:rPr lang="en-GB" sz="2500" b="1"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Native peoples </a:t>
            </a: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lose their traditions, spiritual identity and moral integrity (​14). </a:t>
            </a:r>
          </a:p>
          <a:p>
            <a:pPr marL="285750" indent="-285750" algn="just">
              <a:spcAft>
                <a:spcPts val="0"/>
              </a:spcAft>
              <a:buFont typeface="Wingdings" panose="05000000000000000000" pitchFamily="2" charset="2"/>
              <a:buChar char="v"/>
            </a:pP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People are denied the right to exist as well to have an opinion (​15).</a:t>
            </a:r>
          </a:p>
          <a:p>
            <a:pPr marL="285750" indent="-285750" algn="just">
              <a:spcAft>
                <a:spcPts val="0"/>
              </a:spcAft>
              <a:buFont typeface="Wingdings" panose="05000000000000000000" pitchFamily="2" charset="2"/>
              <a:buChar char="v"/>
            </a:pP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Unproductive and not useful persons are disregarded and discounted (​18).  </a:t>
            </a:r>
            <a:endParaRPr lang="en-IN"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8" name="Picture 2" descr="https://tse1.explicit.bing.net/th?id=OIP.PsStTJnNV8yn3O90rIpNJQAAAA&amp;pid=Api&amp;P=0">
            <a:extLst>
              <a:ext uri="{FF2B5EF4-FFF2-40B4-BE49-F238E27FC236}">
                <a16:creationId xmlns:a16="http://schemas.microsoft.com/office/drawing/2014/main" id="{D534193A-4668-4249-ABD8-9A2E235E92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6363" y="726984"/>
            <a:ext cx="4450461" cy="534869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0235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edg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32E0318-D298-0E6B-86A1-3C0494B24C08}"/>
              </a:ext>
            </a:extLst>
          </p:cNvPr>
          <p:cNvSpPr txBox="1"/>
          <p:nvPr/>
        </p:nvSpPr>
        <p:spPr>
          <a:xfrm>
            <a:off x="335902" y="298580"/>
            <a:ext cx="7371184" cy="618630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marL="342900" indent="-342900" algn="just">
              <a:spcAft>
                <a:spcPts val="0"/>
              </a:spcAft>
              <a:buFont typeface="Wingdings" pitchFamily="2" charset="2"/>
              <a:buChar char="v"/>
            </a:pPr>
            <a:r>
              <a:rPr lang="en-GB" sz="2200" b="1" dirty="0">
                <a:latin typeface="Berlin Sans FB Demi" panose="020E0802020502020306" pitchFamily="34" charset="0"/>
                <a:cs typeface="Times New Roman" panose="02020603050405020304" pitchFamily="18" charset="0"/>
              </a:rPr>
              <a:t>All are not considered equal in rights and dignity as declared in UDHR </a:t>
            </a:r>
            <a:r>
              <a:rPr lang="en-GB" sz="2200" b="1" dirty="0">
                <a:latin typeface="Berlin Sans FB Demi" panose="020E0802020502020306" pitchFamily="34" charset="0"/>
                <a:ea typeface="Calibri" panose="020F0502020204030204" pitchFamily="34" charset="0"/>
                <a:cs typeface="Times New Roman" panose="02020603050405020304" pitchFamily="18" charset="0"/>
              </a:rPr>
              <a:t>(​22) </a:t>
            </a:r>
          </a:p>
          <a:p>
            <a:pPr marL="342900" indent="-342900" algn="just">
              <a:spcAft>
                <a:spcPts val="0"/>
              </a:spcAft>
              <a:buFont typeface="Wingdings" pitchFamily="2" charset="2"/>
              <a:buChar char="v"/>
            </a:pPr>
            <a:r>
              <a:rPr lang="en-GB" sz="2200" b="1" dirty="0">
                <a:latin typeface="Berlin Sans FB Demi" panose="020E0802020502020306" pitchFamily="34" charset="0"/>
                <a:ea typeface="Calibri" panose="020F0502020204030204" pitchFamily="34" charset="0"/>
                <a:cs typeface="Times New Roman" panose="02020603050405020304" pitchFamily="18" charset="0"/>
              </a:rPr>
              <a:t>There are new forms of slavery: </a:t>
            </a:r>
            <a:r>
              <a:rPr lang="en-GB" sz="2200" b="1" dirty="0">
                <a:latin typeface="Berlin Sans FB Demi" panose="020E0802020502020306" pitchFamily="34" charset="0"/>
                <a:cs typeface="Times New Roman" panose="02020603050405020304" pitchFamily="18" charset="0"/>
              </a:rPr>
              <a:t>subjugation of women, kidnapping for organs and  human trafficking </a:t>
            </a:r>
            <a:r>
              <a:rPr lang="en-GB" sz="2200" b="1" dirty="0">
                <a:latin typeface="Berlin Sans FB Demi" panose="020E0802020502020306" pitchFamily="34" charset="0"/>
                <a:ea typeface="Calibri" panose="020F0502020204030204" pitchFamily="34" charset="0"/>
                <a:cs typeface="Times New Roman" panose="02020603050405020304" pitchFamily="18" charset="0"/>
              </a:rPr>
              <a:t> (​2​4) </a:t>
            </a:r>
          </a:p>
          <a:p>
            <a:pPr marL="342900" indent="-342900" algn="just">
              <a:spcAft>
                <a:spcPts val="0"/>
              </a:spcAft>
              <a:buFont typeface="Wingdings" pitchFamily="2" charset="2"/>
              <a:buChar char="v"/>
            </a:pPr>
            <a:r>
              <a:rPr lang="en-GB" sz="2200" b="1" dirty="0">
                <a:latin typeface="Berlin Sans FB Demi" panose="020E0802020502020306" pitchFamily="34" charset="0"/>
                <a:cs typeface="Times New Roman" panose="02020603050405020304" pitchFamily="18" charset="0"/>
              </a:rPr>
              <a:t>War, terrorist attacks, racial or religious persecution indicate that the third world war is fought now  but in piecemeal </a:t>
            </a:r>
            <a:r>
              <a:rPr lang="en-GB" sz="2200" b="1" dirty="0">
                <a:latin typeface="Berlin Sans FB Demi" panose="020E0802020502020306" pitchFamily="34" charset="0"/>
                <a:ea typeface="Calibri" panose="020F0502020204030204" pitchFamily="34" charset="0"/>
                <a:cs typeface="Times New Roman" panose="02020603050405020304" pitchFamily="18" charset="0"/>
              </a:rPr>
              <a:t>(​2​5). </a:t>
            </a:r>
          </a:p>
          <a:p>
            <a:pPr marL="342900" indent="-342900" algn="just">
              <a:buFont typeface="Wingdings" pitchFamily="2" charset="2"/>
              <a:buChar char="v"/>
            </a:pPr>
            <a:r>
              <a:rPr lang="en-GB" sz="2200" b="1" dirty="0">
                <a:effectLst/>
                <a:latin typeface="Berlin Sans FB Demi" panose="020E0802020502020306" pitchFamily="34" charset="0"/>
                <a:ea typeface="Calibri" panose="020F0502020204030204" pitchFamily="34" charset="0"/>
                <a:cs typeface="Times New Roman" panose="02020603050405020304" pitchFamily="18" charset="0"/>
              </a:rPr>
              <a:t>There is temptation to raise walls in the heart and on the land, in order to prevent the encounter with other cultures and people (26). The excluded people become a terrain for mafias (28). In the absence of equitable distribution, the scientific progress has not led to a more humane future (29). The sense of belonging to a single human family is fading and there is globalized indifference (30). </a:t>
            </a:r>
          </a:p>
          <a:p>
            <a:pPr marL="342900" indent="-342900" algn="just">
              <a:buFont typeface="Wingdings" pitchFamily="2" charset="2"/>
              <a:buChar char="v"/>
            </a:pPr>
            <a:r>
              <a:rPr lang="en-GB" sz="2200" b="1" dirty="0">
                <a:effectLst/>
                <a:latin typeface="Berlin Sans FB Demi" panose="020E0802020502020306" pitchFamily="34" charset="0"/>
                <a:ea typeface="Calibri" panose="020F0502020204030204" pitchFamily="34" charset="0"/>
                <a:cs typeface="Times New Roman" panose="02020603050405020304" pitchFamily="18" charset="0"/>
              </a:rPr>
              <a:t>It would be wonderful to rediscover the needs of the brothers and sisters who are in our orbit, as we discover faraway planets (31).  </a:t>
            </a:r>
            <a:endParaRPr lang="en-IN" sz="2200" b="1" dirty="0">
              <a:effectLst/>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1026" name="Picture 2">
            <a:extLst>
              <a:ext uri="{FF2B5EF4-FFF2-40B4-BE49-F238E27FC236}">
                <a16:creationId xmlns:a16="http://schemas.microsoft.com/office/drawing/2014/main" id="{CEBE0E19-C7DD-3457-0BA5-AEC313482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4560" y="1616158"/>
            <a:ext cx="3209938" cy="3625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957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32E0318-D298-0E6B-86A1-3C0494B24C08}"/>
              </a:ext>
            </a:extLst>
          </p:cNvPr>
          <p:cNvSpPr txBox="1"/>
          <p:nvPr/>
        </p:nvSpPr>
        <p:spPr>
          <a:xfrm>
            <a:off x="485813" y="916681"/>
            <a:ext cx="6288833" cy="483209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342900" indent="-342900" algn="just">
              <a:spcAft>
                <a:spcPts val="0"/>
              </a:spcAft>
              <a:buFont typeface="Wingdings" pitchFamily="2" charset="2"/>
              <a:buChar char="v"/>
            </a:pPr>
            <a:r>
              <a:rPr lang="en-GB" sz="2800" b="1" dirty="0">
                <a:effectLst/>
                <a:latin typeface="Times New Roman" panose="02020603050405020304" pitchFamily="18" charset="0"/>
                <a:ea typeface="Calibri" panose="020F0502020204030204" pitchFamily="34" charset="0"/>
                <a:cs typeface="Times New Roman" panose="02020603050405020304" pitchFamily="18" charset="0"/>
              </a:rPr>
              <a:t>Through Covid pandemic we have realized that no one is saved alone but only together (32). </a:t>
            </a:r>
          </a:p>
          <a:p>
            <a:pPr marL="342900" indent="-342900" algn="just">
              <a:buFont typeface="Wingdings" pitchFamily="2" charset="2"/>
              <a:buChar char="v"/>
            </a:pPr>
            <a:r>
              <a:rPr lang="en-GB" sz="2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global pandemic is a cry in rebellion against the harm human have done to the world (34). After this pandemic we should think no longer in terms of “them” and “those”, but only “us” (35). Otherwise the tendency ‘free-for-all’ will prove worse than any pandemic (36). </a:t>
            </a:r>
            <a:endParaRPr lang="en-IN"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Together Against COVID-19 - EU for Georgia">
            <a:extLst>
              <a:ext uri="{FF2B5EF4-FFF2-40B4-BE49-F238E27FC236}">
                <a16:creationId xmlns:a16="http://schemas.microsoft.com/office/drawing/2014/main" id="{AFD69586-432D-B8DE-46A0-F5DB43F8CE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0596" y="1059024"/>
            <a:ext cx="4422711" cy="473995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429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444BC4-1792-ABEC-19C4-9E6B545F8521}"/>
              </a:ext>
            </a:extLst>
          </p:cNvPr>
          <p:cNvSpPr txBox="1"/>
          <p:nvPr/>
        </p:nvSpPr>
        <p:spPr>
          <a:xfrm>
            <a:off x="279919" y="149291"/>
            <a:ext cx="7072603" cy="6201698"/>
          </a:xfrm>
          <a:prstGeom prst="rect">
            <a:avLst/>
          </a:prstGeom>
          <a:noFill/>
        </p:spPr>
        <p:txBody>
          <a:bodyPr wrap="square">
            <a:spAutoFit/>
          </a:bodyPr>
          <a:lstStyle/>
          <a:p>
            <a:pPr marL="457200" indent="-457200" algn="just">
              <a:buFont typeface="Wingdings" pitchFamily="2" charset="2"/>
              <a:buChar char="v"/>
            </a:pPr>
            <a:endParaRPr lang="en-GB"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Wingdings" pitchFamily="2" charset="2"/>
              <a:buChar char="v"/>
            </a:pPr>
            <a:r>
              <a:rPr lang="en-GB" sz="27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countries preventing the arrival of migrants (​3​7). The people of  the host countries having xenophobia (39). </a:t>
            </a:r>
          </a:p>
          <a:p>
            <a:pPr marL="457200" indent="-457200" algn="just">
              <a:buFont typeface="Wingdings" pitchFamily="2" charset="2"/>
              <a:buChar char="v"/>
            </a:pPr>
            <a:r>
              <a:rPr lang="en-GB" sz="27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digital media robbing the privacy (​4​2) and spreading  hatred and destruction (​43), fake news, fomenting prejudice and hatred (45). </a:t>
            </a:r>
          </a:p>
          <a:p>
            <a:pPr marL="457200" indent="-457200" algn="just">
              <a:buFont typeface="Wingdings" pitchFamily="2" charset="2"/>
              <a:buChar char="v"/>
            </a:pPr>
            <a:r>
              <a:rPr lang="en-GB" sz="27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Economically prosperous countries proposing as cultural models and the people in poor countries feeling inferior about their own culture (51).  </a:t>
            </a:r>
            <a:endParaRPr lang="en-GB"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en-GB" sz="36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Despite these dark clouds, there are many new paths of hope (​​54).</a:t>
            </a:r>
            <a:endParaRPr lang="en-IN" sz="3600" b="1"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FW: INCOME INEQUALITY RE: MAJOR PROBLEM – zodakreza">
            <a:extLst>
              <a:ext uri="{FF2B5EF4-FFF2-40B4-BE49-F238E27FC236}">
                <a16:creationId xmlns:a16="http://schemas.microsoft.com/office/drawing/2014/main" id="{DF64F021-87F5-5C03-C4A1-90DA1F66E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0473" y="559837"/>
            <a:ext cx="4391608" cy="5598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515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99C642-F8B4-4658-883B-51A271FB51D0}"/>
              </a:ext>
            </a:extLst>
          </p:cNvPr>
          <p:cNvSpPr/>
          <p:nvPr/>
        </p:nvSpPr>
        <p:spPr>
          <a:xfrm>
            <a:off x="604617" y="1796574"/>
            <a:ext cx="6579954" cy="4524315"/>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342900" indent="-342900" algn="just">
              <a:spcAft>
                <a:spcPts val="0"/>
              </a:spcAft>
              <a:buFont typeface="Wingdings"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The parable of the Good Samaritan serves as a ray of light in the darkness (​56). The parable( who is my neighbour) takes us back to an earlier question, “Where is your brother Abel?” (Gen 4:9) (57)</a:t>
            </a:r>
            <a:endParaRPr lang="en-IN"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indent="-342900" algn="just">
              <a:spcAft>
                <a:spcPts val="0"/>
              </a:spcAft>
              <a:buFont typeface="Wingdings"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A sick society is tempted to ignore others (64). Jesus’ parable summons us to rediscover our vocation as citizens of our respective nations and of the entire world, builders of a new social bond (66). The story of the Good Samaritan is constantly being repeated(71). </a:t>
            </a:r>
            <a:endParaRPr lang="en-IN"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1030" name="Picture 6" descr="https://tse2.explicit.bing.net/th?id=OIP.ENnL28Pk2ssHEAdEgf7vwwHaEL&amp;pid=Api&amp;P=0">
            <a:extLst>
              <a:ext uri="{FF2B5EF4-FFF2-40B4-BE49-F238E27FC236}">
                <a16:creationId xmlns:a16="http://schemas.microsoft.com/office/drawing/2014/main" id="{72EA19C5-9E2D-49CB-B912-72B29A0035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66" r="8546"/>
          <a:stretch/>
        </p:blipFill>
        <p:spPr bwMode="auto">
          <a:xfrm>
            <a:off x="7438378" y="2532503"/>
            <a:ext cx="4453805" cy="30524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47C5E84-9377-44E6-A33F-5417629C2E3C}"/>
              </a:ext>
            </a:extLst>
          </p:cNvPr>
          <p:cNvSpPr/>
          <p:nvPr/>
        </p:nvSpPr>
        <p:spPr>
          <a:xfrm>
            <a:off x="1148653" y="539845"/>
            <a:ext cx="9655208" cy="707886"/>
          </a:xfrm>
          <a:prstGeom prst="rect">
            <a:avLst/>
          </a:prstGeom>
        </p:spPr>
        <p:style>
          <a:lnRef idx="3">
            <a:schemeClr val="lt1"/>
          </a:lnRef>
          <a:fillRef idx="1">
            <a:schemeClr val="accent4"/>
          </a:fillRef>
          <a:effectRef idx="1">
            <a:schemeClr val="accent4"/>
          </a:effectRef>
          <a:fontRef idx="minor">
            <a:schemeClr val="lt1"/>
          </a:fontRef>
        </p:style>
        <p:txBody>
          <a:bodyPr wrap="none" lIns="91440" tIns="45720" rIns="91440" bIns="45720">
            <a:spAutoFit/>
          </a:bodyPr>
          <a:lstStyle/>
          <a:p>
            <a:pPr algn="ctr"/>
            <a:r>
              <a:rPr lang="en-GB" sz="4000" b="1" dirty="0">
                <a:ln w="6600">
                  <a:solidFill>
                    <a:schemeClr val="accent2"/>
                  </a:solidFill>
                  <a:prstDash val="solid"/>
                </a:ln>
                <a:solidFill>
                  <a:srgbClr val="FFFFFF"/>
                </a:solidFill>
                <a:latin typeface="Berlin Sans FB Demi" panose="020E0802020502020306" pitchFamily="34" charset="0"/>
                <a:ea typeface="Calibri" panose="020F0502020204030204" pitchFamily="34" charset="0"/>
                <a:cs typeface="Times New Roman" panose="02020603050405020304" pitchFamily="18" charset="0"/>
              </a:rPr>
              <a:t>CHAPTER 2: A STRANGER ON THE ROAD</a:t>
            </a:r>
            <a:endParaRPr lang="en-IN" sz="4000" b="1" dirty="0">
              <a:ln w="6600">
                <a:solidFill>
                  <a:schemeClr val="accent2"/>
                </a:solidFill>
                <a:prstDash val="solid"/>
              </a:ln>
              <a:solidFill>
                <a:srgbClr val="FFFFFF"/>
              </a:solidFill>
              <a:latin typeface="Berlin Sans FB Demi" panose="020E0802020502020306" pitchFamily="34" charset="0"/>
            </a:endParaRPr>
          </a:p>
        </p:txBody>
      </p:sp>
    </p:spTree>
    <p:extLst>
      <p:ext uri="{BB962C8B-B14F-4D97-AF65-F5344CB8AC3E}">
        <p14:creationId xmlns:p14="http://schemas.microsoft.com/office/powerpoint/2010/main" val="344108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trips(downLeft)">
                                      <p:cBhvr>
                                        <p:cTn id="13" dur="25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30"/>
                                        </p:tgtEl>
                                        <p:attrNameLst>
                                          <p:attrName>style.visibility</p:attrName>
                                        </p:attrNameLst>
                                      </p:cBhvr>
                                      <p:to>
                                        <p:strVal val="visible"/>
                                      </p:to>
                                    </p:set>
                                    <p:animEffect transition="in" filter="fade">
                                      <p:cBhvr>
                                        <p:cTn id="18" dur="1000"/>
                                        <p:tgtEl>
                                          <p:spTgt spid="1030"/>
                                        </p:tgtEl>
                                      </p:cBhvr>
                                    </p:animEffect>
                                    <p:anim calcmode="lin" valueType="num">
                                      <p:cBhvr>
                                        <p:cTn id="19" dur="1000" fill="hold"/>
                                        <p:tgtEl>
                                          <p:spTgt spid="1030"/>
                                        </p:tgtEl>
                                        <p:attrNameLst>
                                          <p:attrName>ppt_x</p:attrName>
                                        </p:attrNameLst>
                                      </p:cBhvr>
                                      <p:tavLst>
                                        <p:tav tm="0">
                                          <p:val>
                                            <p:strVal val="#ppt_x"/>
                                          </p:val>
                                        </p:tav>
                                        <p:tav tm="100000">
                                          <p:val>
                                            <p:strVal val="#ppt_x"/>
                                          </p:val>
                                        </p:tav>
                                      </p:tavLst>
                                    </p:anim>
                                    <p:anim calcmode="lin" valueType="num">
                                      <p:cBhvr>
                                        <p:cTn id="20"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8BBEBD-C464-2AFD-70CF-7CB67527B03D}"/>
              </a:ext>
            </a:extLst>
          </p:cNvPr>
          <p:cNvSpPr txBox="1"/>
          <p:nvPr/>
        </p:nvSpPr>
        <p:spPr>
          <a:xfrm>
            <a:off x="130629" y="304800"/>
            <a:ext cx="8219232" cy="6370975"/>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	The story begins after the robbery having taken place (72). The religious personnel who do not help implies that faith in God is not a guarantee for a life of love and charity (74). Usually, the robbers and the passers-by have an alliance (75).</a:t>
            </a:r>
            <a:endParaRPr lang="en-IN"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endParaRPr>
          </a:p>
          <a:p>
            <a:pPr algn="just"/>
            <a:r>
              <a:rPr lang="en-GB"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 </a:t>
            </a:r>
            <a:endParaRPr lang="en-IN"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endParaRPr>
          </a:p>
          <a:p>
            <a:pPr algn="just"/>
            <a:r>
              <a:rPr lang="en-GB" sz="2400" b="1">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	There </a:t>
            </a:r>
            <a:r>
              <a:rPr lang="en-GB"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was an inn and so the Samaritan could collaborate with innkeeper to care for the man; there has to be public facilities and we have </a:t>
            </a: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to serve in solidarity with them</a:t>
            </a:r>
            <a:r>
              <a:rPr lang="en-GB"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 (78). The Samaritan departed without expecting any recognition or gratitude; we are called to imitate his gesture of serving </a:t>
            </a: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without expectation</a:t>
            </a:r>
            <a:r>
              <a:rPr lang="en-GB"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 (79). In the parable Samaritan becomes a neighbour to the wounded Judean, crossing the cultural and historical barriers; we are also called to  love beyond the boundaries (81). It means that love includes everyone (82).  For Christians Jesus is present in every stranger (85). </a:t>
            </a:r>
            <a:endParaRPr lang="en-IN"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4098" name="Picture 2" descr="Love Without Boundaries Foundation - Home | Facebook">
            <a:extLst>
              <a:ext uri="{FF2B5EF4-FFF2-40B4-BE49-F238E27FC236}">
                <a16:creationId xmlns:a16="http://schemas.microsoft.com/office/drawing/2014/main" id="{1C1CD699-BB18-9046-1D94-AF24E36A72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9176" y="1425303"/>
            <a:ext cx="3141306" cy="416145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887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C6FEE9-C3B6-4714-A763-10B97EFCF470}"/>
              </a:ext>
            </a:extLst>
          </p:cNvPr>
          <p:cNvSpPr/>
          <p:nvPr/>
        </p:nvSpPr>
        <p:spPr>
          <a:xfrm>
            <a:off x="502717" y="497961"/>
            <a:ext cx="11144997" cy="523220"/>
          </a:xfrm>
          <a:prstGeom prst="rect">
            <a:avLst/>
          </a:prstGeom>
        </p:spPr>
        <p:style>
          <a:lnRef idx="3">
            <a:schemeClr val="lt1"/>
          </a:lnRef>
          <a:fillRef idx="1">
            <a:schemeClr val="accent5"/>
          </a:fillRef>
          <a:effectRef idx="1">
            <a:schemeClr val="accent5"/>
          </a:effectRef>
          <a:fontRef idx="minor">
            <a:schemeClr val="lt1"/>
          </a:fontRef>
        </p:style>
        <p:txBody>
          <a:bodyPr wrap="square" lIns="91440" tIns="45720" rIns="91440" bIns="45720">
            <a:spAutoFit/>
          </a:bodyPr>
          <a:lstStyle/>
          <a:p>
            <a:pPr algn="ctr"/>
            <a:r>
              <a:rPr lang="en-GB" sz="2800" b="1" dirty="0">
                <a:ln w="10160">
                  <a:solidFill>
                    <a:schemeClr val="accent5"/>
                  </a:solidFill>
                  <a:prstDash val="solid"/>
                </a:ln>
                <a:solidFill>
                  <a:srgbClr val="FFFFFF"/>
                </a:solidFill>
                <a:latin typeface="Berlin Sans FB Demi" panose="020E0802020502020306" pitchFamily="34" charset="0"/>
                <a:ea typeface="Calibri" panose="020F0502020204030204" pitchFamily="34" charset="0"/>
                <a:cs typeface="Times New Roman" panose="02020603050405020304" pitchFamily="18" charset="0"/>
              </a:rPr>
              <a:t>CHAPTER 3: ENVISAGING AND ENGENDERING AN OPEN WORLD</a:t>
            </a:r>
            <a:endParaRPr lang="en-IN" sz="2800" b="1" dirty="0">
              <a:ln w="10160">
                <a:solidFill>
                  <a:schemeClr val="accent5"/>
                </a:solidFill>
                <a:prstDash val="solid"/>
              </a:ln>
              <a:solidFill>
                <a:srgbClr val="FFFFFF"/>
              </a:solidFill>
              <a:latin typeface="Berlin Sans FB Demi" panose="020E0802020502020306" pitchFamily="34" charset="0"/>
            </a:endParaRPr>
          </a:p>
        </p:txBody>
      </p:sp>
      <p:sp>
        <p:nvSpPr>
          <p:cNvPr id="6" name="Rectangle 5">
            <a:extLst>
              <a:ext uri="{FF2B5EF4-FFF2-40B4-BE49-F238E27FC236}">
                <a16:creationId xmlns:a16="http://schemas.microsoft.com/office/drawing/2014/main" id="{784E6619-C178-4247-932D-80A249EFD935}"/>
              </a:ext>
            </a:extLst>
          </p:cNvPr>
          <p:cNvSpPr/>
          <p:nvPr/>
        </p:nvSpPr>
        <p:spPr>
          <a:xfrm>
            <a:off x="502717" y="1394616"/>
            <a:ext cx="6883603" cy="4893647"/>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285750" indent="-285750" algn="just">
              <a:buFont typeface="Wingdings" panose="05000000000000000000" pitchFamily="2" charset="2"/>
              <a:buChar char="v"/>
            </a:pPr>
            <a:r>
              <a:rPr lang="en-GB" sz="2400" dirty="0">
                <a:latin typeface="Berlin Sans FB Demi" panose="020E0802020502020306" pitchFamily="34" charset="0"/>
              </a:rPr>
              <a:t>Love others: No one can experience the true beauty of life without relating to others, without having real faces to love (87). This love has to go beyond a group and the family (89). The monastic communities welcomed pilgrims, in order to encounter those outside their monastery (90).  The greatest danger lies in failing to love (​9​2). Those abandoned or ignored by the society become an </a:t>
            </a:r>
            <a:r>
              <a:rPr lang="en-GB" sz="2400" i="1" dirty="0">
                <a:latin typeface="Berlin Sans FB Demi" panose="020E0802020502020306" pitchFamily="34" charset="0"/>
              </a:rPr>
              <a:t>existential foreigner</a:t>
            </a:r>
            <a:r>
              <a:rPr lang="en-GB" sz="2400" dirty="0">
                <a:latin typeface="Berlin Sans FB Demi" panose="020E0802020502020306" pitchFamily="34" charset="0"/>
              </a:rPr>
              <a:t> though they are born in the same country (​9​7). The persons with disabilities and elderly are treated as existential foreigners (​9​8). </a:t>
            </a:r>
            <a:endParaRPr lang="en-IN"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3074" name="Picture 2" descr="https://tse3.mm.bing.net/th?id=OIP.Qx4Aind-Z44UrQvtW-z0TAHaEK&amp;pid=Api&amp;P=0">
            <a:extLst>
              <a:ext uri="{FF2B5EF4-FFF2-40B4-BE49-F238E27FC236}">
                <a16:creationId xmlns:a16="http://schemas.microsoft.com/office/drawing/2014/main" id="{D9977281-C9A9-4569-BA65-9CA45593CE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7909" y="2526154"/>
            <a:ext cx="4242642" cy="30885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64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1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500"/>
                                        <p:tgtEl>
                                          <p:spTgt spid="3074"/>
                                        </p:tgtEl>
                                      </p:cBhvr>
                                    </p:animEffect>
                                    <p:anim calcmode="lin" valueType="num">
                                      <p:cBhvr>
                                        <p:cTn id="18" dur="1500" fill="hold"/>
                                        <p:tgtEl>
                                          <p:spTgt spid="3074"/>
                                        </p:tgtEl>
                                        <p:attrNameLst>
                                          <p:attrName>ppt_w</p:attrName>
                                        </p:attrNameLst>
                                      </p:cBhvr>
                                      <p:tavLst>
                                        <p:tav tm="0" fmla="#ppt_w*sin(2.5*pi*$)">
                                          <p:val>
                                            <p:fltVal val="0"/>
                                          </p:val>
                                        </p:tav>
                                        <p:tav tm="100000">
                                          <p:val>
                                            <p:fltVal val="1"/>
                                          </p:val>
                                        </p:tav>
                                      </p:tavLst>
                                    </p:anim>
                                    <p:anim calcmode="lin" valueType="num">
                                      <p:cBhvr>
                                        <p:cTn id="19" dur="1500" fill="hold"/>
                                        <p:tgtEl>
                                          <p:spTgt spid="30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84E6619-C178-4247-932D-80A249EFD935}"/>
              </a:ext>
            </a:extLst>
          </p:cNvPr>
          <p:cNvSpPr/>
          <p:nvPr/>
        </p:nvSpPr>
        <p:spPr>
          <a:xfrm>
            <a:off x="294641" y="492034"/>
            <a:ext cx="7589519" cy="5909310"/>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700" b="1" dirty="0">
                <a:latin typeface="Berlin Sans FB Demi" panose="020E0802020502020306" pitchFamily="34" charset="0"/>
              </a:rPr>
              <a:t>Inclusive and Solidarity Society: The future is not of one-dimensional uniformity but inclusive (​100). Everyone, including the unproductive people, the poor, the un educated, the disabled, has the right to live with dignity, and to achieve integral development (107, 109, 110). In a situation when everything seems to disintegrate, solidarity has to be cultivated because we are responsible for those in need. The family is a privileged place for the education of solidarity (114-115). Solidarity is not only helping but it also means combatting the structural causes of poverty, inequality and the denial of human rights (116).  </a:t>
            </a:r>
            <a:endParaRPr lang="en-IN"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5122" name="Picture 2" descr="Human Rights and Solidarity resource (for ages 7-13) | Amnesty  International UK">
            <a:extLst>
              <a:ext uri="{FF2B5EF4-FFF2-40B4-BE49-F238E27FC236}">
                <a16:creationId xmlns:a16="http://schemas.microsoft.com/office/drawing/2014/main" id="{90169A38-AF58-A2A5-2B87-1AA9118870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854" y="1675985"/>
            <a:ext cx="3340359" cy="39001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1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84E6619-C178-4247-932D-80A249EFD935}"/>
              </a:ext>
            </a:extLst>
          </p:cNvPr>
          <p:cNvSpPr/>
          <p:nvPr/>
        </p:nvSpPr>
        <p:spPr>
          <a:xfrm>
            <a:off x="286140" y="79830"/>
            <a:ext cx="7907590" cy="6494085"/>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800" b="1" dirty="0">
                <a:latin typeface="Berlin Sans FB Demi" panose="020E0802020502020306" pitchFamily="34" charset="0"/>
              </a:rPr>
              <a:t>Common Destination of goods: </a:t>
            </a:r>
            <a:r>
              <a:rPr lang="en-GB" sz="2400" b="1" dirty="0">
                <a:latin typeface="Berlin Sans FB Demi" panose="020E0802020502020306" pitchFamily="34" charset="0"/>
              </a:rPr>
              <a:t>The created goods of the world belong to all people.  This is the first natural and inherent right. All other rights related to goods should not hinder this right (118-120). No one can be deprived of this right because of one’s place of birth, society, country or gender (121). Business activities should bring development, eliminate poverty and create jobs (​123). </a:t>
            </a:r>
            <a:endParaRPr lang="en-GB" sz="2400" b="1" i="1" dirty="0">
              <a:latin typeface="Berlin Sans FB Demi" panose="020E0802020502020306" pitchFamily="34" charset="0"/>
            </a:endParaRPr>
          </a:p>
          <a:p>
            <a:pPr algn="just"/>
            <a:r>
              <a:rPr lang="en-GB" sz="2800" b="1" i="1" dirty="0">
                <a:latin typeface="Berlin Sans FB Demi" panose="020E0802020502020306" pitchFamily="34" charset="0"/>
              </a:rPr>
              <a:t>World without borders: </a:t>
            </a:r>
            <a:r>
              <a:rPr lang="en-GB" sz="2400" b="1" dirty="0">
                <a:latin typeface="Berlin Sans FB Demi" panose="020E0802020502020306" pitchFamily="34" charset="0"/>
              </a:rPr>
              <a:t>Each country also belongs to the foreigner. The goods and prosperity of a country should not be denied to a foreigner living there (124). While upholding the principle that all legitimately acquired debt must be repaid, the fulfilling of this obligation by the poor countries, should not compromise their very existence and growth (126). We have to aspire for a world that provides land, housing, and work for all. This is real peace (127). </a:t>
            </a:r>
            <a:endParaRPr lang="en-IN" sz="2400" b="1" dirty="0">
              <a:latin typeface="Berlin Sans FB Demi" panose="020E0802020502020306" pitchFamily="34" charset="0"/>
            </a:endParaRPr>
          </a:p>
        </p:txBody>
      </p:sp>
      <p:pic>
        <p:nvPicPr>
          <p:cNvPr id="6148" name="Picture 4">
            <a:extLst>
              <a:ext uri="{FF2B5EF4-FFF2-40B4-BE49-F238E27FC236}">
                <a16:creationId xmlns:a16="http://schemas.microsoft.com/office/drawing/2014/main" id="{A4E49B50-C5E3-4B0C-1FDD-0854C84D2E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5680" y="1263311"/>
            <a:ext cx="3290180" cy="43313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47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4A75434-B0FB-4D40-BB6B-C4F55F51EA8A}"/>
              </a:ext>
            </a:extLst>
          </p:cNvPr>
          <p:cNvSpPr/>
          <p:nvPr/>
        </p:nvSpPr>
        <p:spPr>
          <a:xfrm>
            <a:off x="884645" y="1904067"/>
            <a:ext cx="10422709" cy="4355038"/>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IN"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Attitudes towards Migrants: </a:t>
            </a:r>
          </a:p>
          <a:p>
            <a:pPr marL="285750" indent="-285750" algn="just">
              <a:buFont typeface="Wingdings" panose="05000000000000000000" pitchFamily="2" charset="2"/>
              <a:buChar char="v"/>
            </a:pPr>
            <a:r>
              <a:rPr lang="en-GB" sz="2500" b="1" dirty="0">
                <a:latin typeface="Berlin Sans FB Demi" panose="020E0802020502020306" pitchFamily="34" charset="0"/>
                <a:cs typeface="Times New Roman" panose="02020603050405020304" pitchFamily="18" charset="0"/>
              </a:rPr>
              <a:t>Respect the right of all individuals to find a place that meets their basic needs. Our response to the migrants are: Welcome, Protect, Promote, and Integrate those who arrive (​129); migrants have to be provided citizenship (131). We have to develop a global governance model with regards to the movements of refugees (132).  </a:t>
            </a:r>
          </a:p>
          <a:p>
            <a:pPr marL="285750" indent="-285750" algn="just">
              <a:buFont typeface="Wingdings" panose="05000000000000000000" pitchFamily="2" charset="2"/>
              <a:buChar char="v"/>
            </a:pPr>
            <a:r>
              <a:rPr lang="en-GB" sz="2500" b="1" dirty="0">
                <a:latin typeface="Berlin Sans FB Demi" panose="020E0802020502020306" pitchFamily="34" charset="0"/>
                <a:cs typeface="Times New Roman" panose="02020603050405020304" pitchFamily="18" charset="0"/>
              </a:rPr>
              <a:t>The immigrants are gift as well as blessing (133, 135). We have to welcome the migrants gratuitously (without counting the mutual benefit), because it is a good act (139). Only a social and political culture that readily and gratuitously welcomes others will have a future (141). </a:t>
            </a:r>
            <a:endParaRPr lang="en-IN"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7A560852-8083-40D0-9522-787BC242FBE2}"/>
              </a:ext>
            </a:extLst>
          </p:cNvPr>
          <p:cNvSpPr/>
          <p:nvPr/>
        </p:nvSpPr>
        <p:spPr>
          <a:xfrm>
            <a:off x="1371719" y="476975"/>
            <a:ext cx="9007595" cy="954107"/>
          </a:xfrm>
          <a:prstGeom prst="rect">
            <a:avLst/>
          </a:prstGeom>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panose="020E0602020502020306" pitchFamily="34" charset="0"/>
                <a:ea typeface="Calibri" panose="020F0502020204030204" pitchFamily="34" charset="0"/>
                <a:cs typeface="Times New Roman" panose="02020603050405020304" pitchFamily="18" charset="0"/>
              </a:rPr>
              <a:t>CHAPTER 4 </a:t>
            </a:r>
          </a:p>
          <a:p>
            <a:pPr algn="ctr"/>
            <a:r>
              <a:rPr lang="en-GB"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panose="020E0602020502020306" pitchFamily="34" charset="0"/>
                <a:ea typeface="Calibri" panose="020F0502020204030204" pitchFamily="34" charset="0"/>
                <a:cs typeface="Times New Roman" panose="02020603050405020304" pitchFamily="18" charset="0"/>
              </a:rPr>
              <a:t>A HEART OPEN TO THE WHOLE WORLD: Migrants</a:t>
            </a:r>
            <a:endParaRPr lang="en-IN"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panose="020E0602020502020306" pitchFamily="34" charset="0"/>
            </a:endParaRPr>
          </a:p>
        </p:txBody>
      </p:sp>
    </p:spTree>
    <p:extLst>
      <p:ext uri="{BB962C8B-B14F-4D97-AF65-F5344CB8AC3E}">
        <p14:creationId xmlns:p14="http://schemas.microsoft.com/office/powerpoint/2010/main" val="354645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7">
                                          <p:stCondLst>
                                            <p:cond delay="0"/>
                                          </p:stCondLst>
                                        </p:cTn>
                                        <p:tgtEl>
                                          <p:spTgt spid="5"/>
                                        </p:tgtEl>
                                      </p:cBhvr>
                                    </p:animEffect>
                                    <p:anim calcmode="lin" valueType="num">
                                      <p:cBhvr>
                                        <p:cTn id="13" dur="1594"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581"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581" tmFilter="0, 0; 0.125,0.2665; 0.25,0.4; 0.375,0.465; 0.5,0.5;  0.625,0.535; 0.75,0.6; 0.875,0.7335; 1,1">
                                          <p:stCondLst>
                                            <p:cond delay="581"/>
                                          </p:stCondLst>
                                        </p:cTn>
                                        <p:tgtEl>
                                          <p:spTgt spid="5"/>
                                        </p:tgtEl>
                                        <p:attrNameLst>
                                          <p:attrName>ppt_y</p:attrName>
                                        </p:attrNameLst>
                                      </p:cBhvr>
                                      <p:tavLst>
                                        <p:tav tm="0" fmla="#ppt_y-sin(pi*$)/9">
                                          <p:val>
                                            <p:fltVal val="0"/>
                                          </p:val>
                                        </p:tav>
                                        <p:tav tm="100000">
                                          <p:val>
                                            <p:fltVal val="1"/>
                                          </p:val>
                                        </p:tav>
                                      </p:tavLst>
                                    </p:anim>
                                    <p:anim calcmode="lin" valueType="num">
                                      <p:cBhvr>
                                        <p:cTn id="16" dur="290" tmFilter="0, 0; 0.125,0.2665; 0.25,0.4; 0.375,0.465; 0.5,0.5;  0.625,0.535; 0.75,0.6; 0.875,0.7335; 1,1">
                                          <p:stCondLst>
                                            <p:cond delay="1159"/>
                                          </p:stCondLst>
                                        </p:cTn>
                                        <p:tgtEl>
                                          <p:spTgt spid="5"/>
                                        </p:tgtEl>
                                        <p:attrNameLst>
                                          <p:attrName>ppt_y</p:attrName>
                                        </p:attrNameLst>
                                      </p:cBhvr>
                                      <p:tavLst>
                                        <p:tav tm="0" fmla="#ppt_y-sin(pi*$)/27">
                                          <p:val>
                                            <p:fltVal val="0"/>
                                          </p:val>
                                        </p:tav>
                                        <p:tav tm="100000">
                                          <p:val>
                                            <p:fltVal val="1"/>
                                          </p:val>
                                        </p:tav>
                                      </p:tavLst>
                                    </p:anim>
                                    <p:anim calcmode="lin" valueType="num">
                                      <p:cBhvr>
                                        <p:cTn id="17" dur="144" tmFilter="0, 0; 0.125,0.2665; 0.25,0.4; 0.375,0.465; 0.5,0.5;  0.625,0.535; 0.75,0.6; 0.875,0.7335; 1,1">
                                          <p:stCondLst>
                                            <p:cond delay="1449"/>
                                          </p:stCondLst>
                                        </p:cTn>
                                        <p:tgtEl>
                                          <p:spTgt spid="5"/>
                                        </p:tgtEl>
                                        <p:attrNameLst>
                                          <p:attrName>ppt_y</p:attrName>
                                        </p:attrNameLst>
                                      </p:cBhvr>
                                      <p:tavLst>
                                        <p:tav tm="0" fmla="#ppt_y-sin(pi*$)/81">
                                          <p:val>
                                            <p:fltVal val="0"/>
                                          </p:val>
                                        </p:tav>
                                        <p:tav tm="100000">
                                          <p:val>
                                            <p:fltVal val="1"/>
                                          </p:val>
                                        </p:tav>
                                      </p:tavLst>
                                    </p:anim>
                                    <p:animScale>
                                      <p:cBhvr>
                                        <p:cTn id="18" dur="23">
                                          <p:stCondLst>
                                            <p:cond delay="569"/>
                                          </p:stCondLst>
                                        </p:cTn>
                                        <p:tgtEl>
                                          <p:spTgt spid="5"/>
                                        </p:tgtEl>
                                      </p:cBhvr>
                                      <p:to x="100000" y="60000"/>
                                    </p:animScale>
                                    <p:animScale>
                                      <p:cBhvr>
                                        <p:cTn id="19" dur="145" decel="50000">
                                          <p:stCondLst>
                                            <p:cond delay="592"/>
                                          </p:stCondLst>
                                        </p:cTn>
                                        <p:tgtEl>
                                          <p:spTgt spid="5"/>
                                        </p:tgtEl>
                                      </p:cBhvr>
                                      <p:to x="100000" y="100000"/>
                                    </p:animScale>
                                    <p:animScale>
                                      <p:cBhvr>
                                        <p:cTn id="20" dur="23">
                                          <p:stCondLst>
                                            <p:cond delay="1148"/>
                                          </p:stCondLst>
                                        </p:cTn>
                                        <p:tgtEl>
                                          <p:spTgt spid="5"/>
                                        </p:tgtEl>
                                      </p:cBhvr>
                                      <p:to x="100000" y="80000"/>
                                    </p:animScale>
                                    <p:animScale>
                                      <p:cBhvr>
                                        <p:cTn id="21" dur="145" decel="50000">
                                          <p:stCondLst>
                                            <p:cond delay="1171"/>
                                          </p:stCondLst>
                                        </p:cTn>
                                        <p:tgtEl>
                                          <p:spTgt spid="5"/>
                                        </p:tgtEl>
                                      </p:cBhvr>
                                      <p:to x="100000" y="100000"/>
                                    </p:animScale>
                                    <p:animScale>
                                      <p:cBhvr>
                                        <p:cTn id="22" dur="23">
                                          <p:stCondLst>
                                            <p:cond delay="1437"/>
                                          </p:stCondLst>
                                        </p:cTn>
                                        <p:tgtEl>
                                          <p:spTgt spid="5"/>
                                        </p:tgtEl>
                                      </p:cBhvr>
                                      <p:to x="100000" y="90000"/>
                                    </p:animScale>
                                    <p:animScale>
                                      <p:cBhvr>
                                        <p:cTn id="23" dur="145" decel="50000">
                                          <p:stCondLst>
                                            <p:cond delay="1459"/>
                                          </p:stCondLst>
                                        </p:cTn>
                                        <p:tgtEl>
                                          <p:spTgt spid="5"/>
                                        </p:tgtEl>
                                      </p:cBhvr>
                                      <p:to x="100000" y="100000"/>
                                    </p:animScale>
                                    <p:animScale>
                                      <p:cBhvr>
                                        <p:cTn id="24" dur="23">
                                          <p:stCondLst>
                                            <p:cond delay="1582"/>
                                          </p:stCondLst>
                                        </p:cTn>
                                        <p:tgtEl>
                                          <p:spTgt spid="5"/>
                                        </p:tgtEl>
                                      </p:cBhvr>
                                      <p:to x="100000" y="95000"/>
                                    </p:animScale>
                                    <p:animScale>
                                      <p:cBhvr>
                                        <p:cTn id="25" dur="145" decel="50000">
                                          <p:stCondLst>
                                            <p:cond delay="1605"/>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34E39F-39FE-E512-0F13-FCAF913766EB}"/>
              </a:ext>
            </a:extLst>
          </p:cNvPr>
          <p:cNvSpPr txBox="1"/>
          <p:nvPr/>
        </p:nvSpPr>
        <p:spPr>
          <a:xfrm>
            <a:off x="597160" y="1287624"/>
            <a:ext cx="6585960" cy="4401205"/>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800"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There must be a healthy tension between the global and the local,  so as to avoid being  abstractive or narrow (142).  We have to cherish our roots and ancestral cultures and at the same time dialogue with other cultures (148). Viewing others as competitors or dangerous enemies affects relations between peoples in the same region and between the countries (152). </a:t>
            </a:r>
            <a:endParaRPr lang="en-IN" sz="2800" dirty="0">
              <a:solidFill>
                <a:schemeClr val="bg1"/>
              </a:solidFill>
              <a:latin typeface="Berlin Sans FB Demi" panose="020E0802020502020306" pitchFamily="34" charset="0"/>
              <a:cs typeface="Times New Roman" panose="02020603050405020304" pitchFamily="18" charset="0"/>
            </a:endParaRPr>
          </a:p>
        </p:txBody>
      </p:sp>
      <p:pic>
        <p:nvPicPr>
          <p:cNvPr id="7170" name="Picture 2" descr="2 Free CC0 Local Stock Photos - StockSnap.io">
            <a:extLst>
              <a:ext uri="{FF2B5EF4-FFF2-40B4-BE49-F238E27FC236}">
                <a16:creationId xmlns:a16="http://schemas.microsoft.com/office/drawing/2014/main" id="{CD453395-ED62-69EC-9631-2DB18611B9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1693609"/>
            <a:ext cx="3974840" cy="381756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7DCAF62-B6C5-46C1-B547-5D914E5C741B}"/>
              </a:ext>
            </a:extLst>
          </p:cNvPr>
          <p:cNvSpPr/>
          <p:nvPr/>
        </p:nvSpPr>
        <p:spPr>
          <a:xfrm>
            <a:off x="3511799" y="203815"/>
            <a:ext cx="5168403"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r>
              <a:rPr lang="en-GB" sz="48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cs typeface="Times New Roman" panose="02020603050405020304" pitchFamily="18" charset="0"/>
              </a:rPr>
              <a:t>Local and global: </a:t>
            </a:r>
            <a:endParaRPr lang="en-IN" sz="48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endParaRPr>
          </a:p>
        </p:txBody>
      </p:sp>
    </p:spTree>
    <p:extLst>
      <p:ext uri="{BB962C8B-B14F-4D97-AF65-F5344CB8AC3E}">
        <p14:creationId xmlns:p14="http://schemas.microsoft.com/office/powerpoint/2010/main" val="308543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5BF8C6-F021-4657-A7D0-251BB3D6CC10}"/>
              </a:ext>
            </a:extLst>
          </p:cNvPr>
          <p:cNvSpPr/>
          <p:nvPr/>
        </p:nvSpPr>
        <p:spPr>
          <a:xfrm>
            <a:off x="472751" y="470263"/>
            <a:ext cx="7352524" cy="6001643"/>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285750" indent="-285750" algn="just">
              <a:spcAft>
                <a:spcPts val="0"/>
              </a:spcAft>
              <a:buFont typeface="Wingdings" panose="05000000000000000000" pitchFamily="2" charset="2"/>
              <a:buChar char="v"/>
            </a:pPr>
            <a:r>
              <a:rPr lang="en-GB" sz="2400" dirty="0">
                <a:solidFill>
                  <a:schemeClr val="bg1"/>
                </a:solidFill>
                <a:latin typeface="Berlin Sans FB Demi" panose="020E0802020502020306" pitchFamily="34" charset="0"/>
                <a:cs typeface="Times New Roman" panose="02020603050405020304" pitchFamily="18" charset="0"/>
              </a:rPr>
              <a:t>To foster a global community a better politics is required (154). </a:t>
            </a:r>
            <a:endPar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285750" indent="-285750" algn="just">
              <a:spcAft>
                <a:spcPts val="0"/>
              </a:spcAft>
              <a:buFont typeface="Wingdings" panose="05000000000000000000"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Both the populism that exploits the vulnerable people with emotional-empty promises to win their support,  and the liberalism that serves the economic interests of the powerful, fail to create room for everyone (155). </a:t>
            </a:r>
          </a:p>
          <a:p>
            <a:pPr marL="285750" indent="-285750" algn="just">
              <a:spcAft>
                <a:spcPts val="0"/>
              </a:spcAft>
              <a:buFont typeface="Wingdings" panose="05000000000000000000"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a:t>
            </a:r>
            <a:r>
              <a:rPr lang="en-GB" sz="2400" dirty="0">
                <a:solidFill>
                  <a:schemeClr val="bg1"/>
                </a:solidFill>
                <a:latin typeface="Berlin Sans FB Demi" panose="020E0802020502020306" pitchFamily="34" charset="0"/>
                <a:cs typeface="Times New Roman" panose="02020603050405020304" pitchFamily="18" charset="0"/>
              </a:rPr>
              <a:t>People should have dignified life through work. </a:t>
            </a: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There is no poverty worse than that which takes away work and the dignity of work (​1​62).</a:t>
            </a:r>
          </a:p>
          <a:p>
            <a:pPr marL="285750" indent="-285750" algn="just">
              <a:spcAft>
                <a:spcPts val="0"/>
              </a:spcAft>
              <a:buFont typeface="Wingdings" panose="05000000000000000000"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There is a need for a more efficient </a:t>
            </a:r>
            <a:r>
              <a:rPr lang="en-GB" sz="24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worldwide organization to resolve the problems plaguing</a:t>
            </a: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the abandoned people (​1​65). </a:t>
            </a:r>
          </a:p>
          <a:p>
            <a:pPr marL="285750" indent="-285750" algn="just">
              <a:spcAft>
                <a:spcPts val="0"/>
              </a:spcAft>
              <a:buFont typeface="Wingdings" panose="05000000000000000000"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We need a politics that puts human dignity at the centre </a:t>
            </a:r>
            <a:r>
              <a:rPr lang="en-GB" sz="2400" dirty="0">
                <a:solidFill>
                  <a:schemeClr val="bg1"/>
                </a:solidFill>
                <a:latin typeface="Berlin Sans FB Demi" panose="020E0802020502020306" pitchFamily="34" charset="0"/>
                <a:cs typeface="Times New Roman" panose="02020603050405020304" pitchFamily="18" charset="0"/>
              </a:rPr>
              <a:t>and on that pillar, builds the alternative social structures which are  needed </a:t>
            </a: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(​168). </a:t>
            </a:r>
            <a:endParaRPr lang="en-IN"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2052" name="Picture 4" descr="https://tse2.mm.bing.net/th?id=OIP.JkbKHxe_Fn1GsSG4-4mSegHaEK&amp;pid=Api&amp;P=0">
            <a:extLst>
              <a:ext uri="{FF2B5EF4-FFF2-40B4-BE49-F238E27FC236}">
                <a16:creationId xmlns:a16="http://schemas.microsoft.com/office/drawing/2014/main" id="{47C78052-D7DF-47FC-9060-47B9957C2E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2988" y="2627532"/>
            <a:ext cx="3863504" cy="3107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48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diamond(in)">
                                      <p:cBhvr>
                                        <p:cTn id="7" dur="20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5BF8C6-F021-4657-A7D0-251BB3D6CC10}"/>
              </a:ext>
            </a:extLst>
          </p:cNvPr>
          <p:cNvSpPr/>
          <p:nvPr/>
        </p:nvSpPr>
        <p:spPr>
          <a:xfrm>
            <a:off x="244549" y="265814"/>
            <a:ext cx="7081284" cy="6001643"/>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457200" indent="-457200" algn="just">
              <a:buFont typeface="Wingdings" pitchFamily="2" charset="2"/>
              <a:buChar char="v"/>
            </a:pPr>
            <a:r>
              <a:rPr lang="en-GB" sz="2400" b="1" dirty="0">
                <a:latin typeface="Berlin Sans FB Demi" panose="020E0802020502020306" pitchFamily="34" charset="0"/>
              </a:rPr>
              <a:t>Reform UNO: </a:t>
            </a:r>
            <a:r>
              <a:rPr lang="en-GB" sz="2400" dirty="0">
                <a:latin typeface="Berlin Sans FB Demi" panose="020E0802020502020306" pitchFamily="34" charset="0"/>
              </a:rPr>
              <a:t>Today the transnational financial sectors are weakening the power of the States. Since States are becoming weak, there have to be strong-efficiently organised international institutions (172). There is a need to </a:t>
            </a:r>
            <a:r>
              <a:rPr lang="en-GB" sz="2400" i="1" dirty="0">
                <a:latin typeface="Berlin Sans FB Demi" panose="020E0802020502020306" pitchFamily="34" charset="0"/>
              </a:rPr>
              <a:t>reform of the UNO and also the international  economic institutions and finance </a:t>
            </a:r>
            <a:r>
              <a:rPr lang="en-GB" sz="2400" dirty="0">
                <a:latin typeface="Berlin Sans FB Demi" panose="020E0802020502020306" pitchFamily="34" charset="0"/>
              </a:rPr>
              <a:t>(​​173).  </a:t>
            </a:r>
            <a:endParaRPr lang="en-IN" sz="2400" dirty="0">
              <a:latin typeface="Berlin Sans FB Demi" panose="020E0802020502020306" pitchFamily="34" charset="0"/>
            </a:endParaRPr>
          </a:p>
          <a:p>
            <a:pPr marL="457200" indent="-457200" algn="just">
              <a:buFont typeface="Wingdings" pitchFamily="2" charset="2"/>
              <a:buChar char="v"/>
            </a:pPr>
            <a:r>
              <a:rPr lang="en-GB" sz="2400" b="1" dirty="0">
                <a:latin typeface="Berlin Sans FB Demi" panose="020E0802020502020306" pitchFamily="34" charset="0"/>
              </a:rPr>
              <a:t>Political Charity: </a:t>
            </a:r>
            <a:r>
              <a:rPr lang="en-GB" sz="2400" dirty="0">
                <a:latin typeface="Berlin Sans FB Demi" panose="020E0802020502020306" pitchFamily="34" charset="0"/>
              </a:rPr>
              <a:t>The political charity promotes the fraternity and justice for all. Politics is the highest forms of charity when it seeks the common good (180, 182). The exercise of political charity means: changing the social conditions which cause suffering (186), finding effective solutions to social and economic exclusion (188), globalizing the most basic of human rights and elimination of hunger (189).  </a:t>
            </a:r>
            <a:endParaRPr lang="en-IN"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8194" name="Picture 2" descr="United to Reform | United to Reform">
            <a:extLst>
              <a:ext uri="{FF2B5EF4-FFF2-40B4-BE49-F238E27FC236}">
                <a16:creationId xmlns:a16="http://schemas.microsoft.com/office/drawing/2014/main" id="{C30A8BBA-71B7-237F-5843-5DE8C78E73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15" t="9669" r="5697" b="12264"/>
          <a:stretch/>
        </p:blipFill>
        <p:spPr bwMode="auto">
          <a:xfrm>
            <a:off x="7711439" y="1148080"/>
            <a:ext cx="3982721" cy="429768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19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5BF8C6-F021-4657-A7D0-251BB3D6CC10}"/>
              </a:ext>
            </a:extLst>
          </p:cNvPr>
          <p:cNvSpPr/>
          <p:nvPr/>
        </p:nvSpPr>
        <p:spPr>
          <a:xfrm>
            <a:off x="514764" y="1127516"/>
            <a:ext cx="6904653" cy="5262979"/>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457200" indent="-457200" algn="just">
              <a:buFont typeface="Wingdings" panose="05000000000000000000" pitchFamily="2" charset="2"/>
              <a:buChar char="v"/>
            </a:pPr>
            <a:r>
              <a:rPr lang="en-GB" sz="2400" dirty="0">
                <a:latin typeface="Berlin Sans FB Demi" panose="020E0802020502020306" pitchFamily="34" charset="0"/>
              </a:rPr>
              <a:t>Politicians should be ready to listen to the views of others (190-191); </a:t>
            </a:r>
          </a:p>
          <a:p>
            <a:pPr marL="457200" indent="-457200" algn="just">
              <a:buFont typeface="Wingdings" panose="05000000000000000000" pitchFamily="2" charset="2"/>
              <a:buChar char="v"/>
            </a:pPr>
            <a:r>
              <a:rPr lang="en-GB" sz="2400" dirty="0">
                <a:latin typeface="Berlin Sans FB Demi" panose="020E0802020502020306" pitchFamily="34" charset="0"/>
              </a:rPr>
              <a:t>They have to practice love in their daily interpersonal relationships (193); </a:t>
            </a:r>
          </a:p>
          <a:p>
            <a:pPr marL="457200" indent="-457200" algn="just">
              <a:buFont typeface="Wingdings" panose="05000000000000000000" pitchFamily="2" charset="2"/>
              <a:buChar char="v"/>
            </a:pPr>
            <a:r>
              <a:rPr lang="en-GB" sz="2400" dirty="0">
                <a:latin typeface="Berlin Sans FB Demi" panose="020E0802020502020306" pitchFamily="34" charset="0"/>
              </a:rPr>
              <a:t>They must express tender love to the smallest, the weakest, the poorest (194). </a:t>
            </a:r>
          </a:p>
          <a:p>
            <a:pPr marL="457200" indent="-457200" algn="just">
              <a:buFont typeface="Wingdings" panose="05000000000000000000" pitchFamily="2" charset="2"/>
              <a:buChar char="v"/>
            </a:pPr>
            <a:r>
              <a:rPr lang="en-GB" sz="2400" dirty="0">
                <a:latin typeface="Berlin Sans FB Demi" panose="020E0802020502020306" pitchFamily="34" charset="0"/>
              </a:rPr>
              <a:t>Good politics combines love, hope and goodness that are present in human hearts (196). </a:t>
            </a:r>
          </a:p>
          <a:p>
            <a:pPr marL="457200" indent="-457200" algn="just">
              <a:buFont typeface="Wingdings" panose="05000000000000000000" pitchFamily="2" charset="2"/>
              <a:buChar char="v"/>
            </a:pPr>
            <a:r>
              <a:rPr lang="en-GB" sz="2400" dirty="0">
                <a:latin typeface="Berlin Sans FB Demi" panose="020E0802020502020306" pitchFamily="34" charset="0"/>
              </a:rPr>
              <a:t>They should not ask the questions “How many people voted for me?”, “How many had a positive image of me?” but should ask, “How much love did I put into my work?” “What did I do for the progress of our people?” </a:t>
            </a:r>
            <a:endParaRPr lang="en-IN"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9218" name="Picture 2" descr="Political Science Images - Free Download on Freepik">
            <a:extLst>
              <a:ext uri="{FF2B5EF4-FFF2-40B4-BE49-F238E27FC236}">
                <a16:creationId xmlns:a16="http://schemas.microsoft.com/office/drawing/2014/main" id="{97964F6C-4980-9BD9-42C0-95A6DB1821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984"/>
          <a:stretch/>
        </p:blipFill>
        <p:spPr bwMode="auto">
          <a:xfrm>
            <a:off x="7777679" y="1337763"/>
            <a:ext cx="3980837" cy="484248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F22F566-54E6-4349-B44F-C14985219089}"/>
              </a:ext>
            </a:extLst>
          </p:cNvPr>
          <p:cNvSpPr/>
          <p:nvPr/>
        </p:nvSpPr>
        <p:spPr>
          <a:xfrm>
            <a:off x="3271520" y="98173"/>
            <a:ext cx="6065520" cy="83099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spAutoFit/>
          </a:bodyPr>
          <a:lstStyle/>
          <a:p>
            <a:pPr algn="ctr"/>
            <a:r>
              <a:rPr lang="en-GB" sz="4800" b="1"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rPr>
              <a:t>Duties of Politicians: </a:t>
            </a:r>
            <a:endParaRPr lang="en-IN" sz="4800" b="1"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endParaRPr>
          </a:p>
        </p:txBody>
      </p:sp>
    </p:spTree>
    <p:extLst>
      <p:ext uri="{BB962C8B-B14F-4D97-AF65-F5344CB8AC3E}">
        <p14:creationId xmlns:p14="http://schemas.microsoft.com/office/powerpoint/2010/main" val="425034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7C0193-8C1F-4112-9101-F3BFE1052C19}"/>
              </a:ext>
            </a:extLst>
          </p:cNvPr>
          <p:cNvSpPr/>
          <p:nvPr/>
        </p:nvSpPr>
        <p:spPr>
          <a:xfrm>
            <a:off x="305215" y="2015633"/>
            <a:ext cx="6949025" cy="44012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342900" indent="-342900" algn="just">
              <a:spcAft>
                <a:spcPts val="0"/>
              </a:spcAft>
              <a:buFont typeface="Wingdings" panose="05000000000000000000" pitchFamily="2" charset="2"/>
              <a:buChar char="v"/>
            </a:pPr>
            <a:r>
              <a:rPr lang="en-GB" sz="2800" b="1" dirty="0">
                <a:latin typeface="Berlin Sans FB Demi" panose="020E0802020502020306" pitchFamily="34" charset="0"/>
              </a:rPr>
              <a:t>To encounter and help one another, we have to dialogue. </a:t>
            </a:r>
            <a:r>
              <a:rPr lang="en-GB" sz="28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Dialogue means approaching, speaking, listening, looking at, coming to know and understand one another, and finding common ground (​198). </a:t>
            </a:r>
          </a:p>
          <a:p>
            <a:pPr marL="342900" indent="-342900" algn="just">
              <a:buFont typeface="Wingdings" panose="05000000000000000000" pitchFamily="2" charset="2"/>
              <a:buChar char="v"/>
            </a:pPr>
            <a:r>
              <a:rPr lang="en-GB" sz="2800" b="1" dirty="0">
                <a:latin typeface="Berlin Sans FB Demi" panose="020E0802020502020306" pitchFamily="34" charset="0"/>
              </a:rPr>
              <a:t>Lack of dialogue means that the people are not concerned for the common good but they are interested in their power or  imposing their own ideas (202). </a:t>
            </a:r>
            <a:endParaRPr lang="en-IN" sz="28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54F2C763-F7EA-4E07-BB71-3FB6F5C2364A}"/>
              </a:ext>
            </a:extLst>
          </p:cNvPr>
          <p:cNvSpPr/>
          <p:nvPr/>
        </p:nvSpPr>
        <p:spPr>
          <a:xfrm>
            <a:off x="2188520" y="518359"/>
            <a:ext cx="7814960" cy="1077218"/>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en-GB" sz="3200" b="1" cap="none" spc="0" dirty="0">
                <a:ln w="22225">
                  <a:solidFill>
                    <a:schemeClr val="accent2"/>
                  </a:solidFill>
                  <a:prstDash val="solid"/>
                </a:ln>
                <a:solidFill>
                  <a:schemeClr val="accent2">
                    <a:lumMod val="40000"/>
                    <a:lumOff val="60000"/>
                  </a:schemeClr>
                </a:solidFill>
                <a:effectLst/>
                <a:latin typeface="Berlin Sans FB Demi" panose="020E0802020502020306" pitchFamily="34" charset="0"/>
                <a:ea typeface="Calibri" panose="020F0502020204030204" pitchFamily="34" charset="0"/>
                <a:cs typeface="Times New Roman" panose="02020603050405020304" pitchFamily="18" charset="0"/>
              </a:rPr>
              <a:t>CHAPTER 6</a:t>
            </a:r>
          </a:p>
          <a:p>
            <a:pPr algn="ctr"/>
            <a:r>
              <a:rPr lang="en-GB" sz="3200" b="1" cap="none" spc="0" dirty="0">
                <a:ln w="22225">
                  <a:solidFill>
                    <a:schemeClr val="accent2"/>
                  </a:solidFill>
                  <a:prstDash val="solid"/>
                </a:ln>
                <a:solidFill>
                  <a:schemeClr val="accent2">
                    <a:lumMod val="40000"/>
                    <a:lumOff val="60000"/>
                  </a:schemeClr>
                </a:solidFill>
                <a:effectLst/>
                <a:latin typeface="Berlin Sans FB Demi" panose="020E0802020502020306" pitchFamily="34" charset="0"/>
                <a:ea typeface="Calibri" panose="020F0502020204030204" pitchFamily="34" charset="0"/>
                <a:cs typeface="Times New Roman" panose="02020603050405020304" pitchFamily="18" charset="0"/>
              </a:rPr>
              <a:t>DIALOGUE AND FRIENDSHIP IN SOCIETY</a:t>
            </a:r>
            <a:endParaRPr lang="en-IN" sz="3200" b="1" cap="none" spc="0" dirty="0">
              <a:ln w="22225">
                <a:solidFill>
                  <a:schemeClr val="accent2"/>
                </a:solidFill>
                <a:prstDash val="solid"/>
              </a:ln>
              <a:solidFill>
                <a:schemeClr val="accent2">
                  <a:lumMod val="40000"/>
                  <a:lumOff val="60000"/>
                </a:schemeClr>
              </a:solidFill>
              <a:effectLst/>
              <a:latin typeface="Berlin Sans FB Demi" panose="020E0802020502020306" pitchFamily="34" charset="0"/>
            </a:endParaRPr>
          </a:p>
        </p:txBody>
      </p:sp>
      <p:pic>
        <p:nvPicPr>
          <p:cNvPr id="6146" name="Picture 2" descr="https://tse2.mm.bing.net/th?id=OIP.HlksAF9-8SEXkyRPfdbfOAHaEt&amp;pid=Api&amp;P=0">
            <a:extLst>
              <a:ext uri="{FF2B5EF4-FFF2-40B4-BE49-F238E27FC236}">
                <a16:creationId xmlns:a16="http://schemas.microsoft.com/office/drawing/2014/main" id="{F40470E4-EA6B-4856-9226-7160712689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9039" y="2763355"/>
            <a:ext cx="4155025" cy="29057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44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25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6146"/>
                                        </p:tgtEl>
                                        <p:attrNameLst>
                                          <p:attrName>style.visibility</p:attrName>
                                        </p:attrNameLst>
                                      </p:cBhvr>
                                      <p:to>
                                        <p:strVal val="visible"/>
                                      </p:to>
                                    </p:set>
                                    <p:animEffect transition="in" filter="circle(in)">
                                      <p:cBhvr>
                                        <p:cTn id="18"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B5C3023-571F-FA81-7C82-FC64FCF893BC}"/>
              </a:ext>
            </a:extLst>
          </p:cNvPr>
          <p:cNvSpPr txBox="1"/>
          <p:nvPr/>
        </p:nvSpPr>
        <p:spPr>
          <a:xfrm>
            <a:off x="470196" y="1164134"/>
            <a:ext cx="7129484" cy="5693866"/>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342900" lvl="0" indent="-342900" algn="just">
              <a:buFont typeface="Wingdings" panose="05000000000000000000" pitchFamily="2" charset="2"/>
              <a:buChar char="v"/>
            </a:pPr>
            <a:r>
              <a:rPr lang="en-GB"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The ability to respect the other’s point of view (203).</a:t>
            </a:r>
            <a:endParaRPr lang="en-IN"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Interdisciplinary outlook to become open to the views of others (204).</a:t>
            </a:r>
            <a:endParaRPr lang="en-IN"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The internet-based media has to help the pursuit of the whole truth and not to bring out the weaknesses and the worst in people (205).</a:t>
            </a:r>
            <a:endParaRPr lang="en-IN"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Search for truth which is based on the universally valid principles and fundamental rights (206).</a:t>
            </a:r>
            <a:endParaRPr lang="en-IN"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The respect for human dignity in all circumstances (​2​13). </a:t>
            </a:r>
            <a:endParaRPr lang="en-IN" sz="2700"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10242" name="Picture 2" descr="The Search for Truth - The Inner Journey">
            <a:extLst>
              <a:ext uri="{FF2B5EF4-FFF2-40B4-BE49-F238E27FC236}">
                <a16:creationId xmlns:a16="http://schemas.microsoft.com/office/drawing/2014/main" id="{163E89D4-1C01-BD9D-4B55-CC62A6FB06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354" y="1902460"/>
            <a:ext cx="4093534" cy="3378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DB11F2B-C2CF-4CB4-9E4E-54DDCB79EBEB}"/>
              </a:ext>
            </a:extLst>
          </p:cNvPr>
          <p:cNvSpPr/>
          <p:nvPr/>
        </p:nvSpPr>
        <p:spPr>
          <a:xfrm>
            <a:off x="1427386" y="229810"/>
            <a:ext cx="9006934" cy="584775"/>
          </a:xfrm>
          <a:prstGeom prst="rect">
            <a:avLst/>
          </a:prstGeom>
        </p:spPr>
        <p:style>
          <a:lnRef idx="3">
            <a:schemeClr val="lt1"/>
          </a:lnRef>
          <a:fillRef idx="1">
            <a:schemeClr val="accent1"/>
          </a:fillRef>
          <a:effectRef idx="1">
            <a:schemeClr val="accent1"/>
          </a:effectRef>
          <a:fontRef idx="minor">
            <a:schemeClr val="lt1"/>
          </a:fontRef>
        </p:style>
        <p:txBody>
          <a:bodyPr wrap="square" lIns="91440" tIns="45720" rIns="91440" bIns="45720">
            <a:spAutoFit/>
          </a:bodyPr>
          <a:lstStyle/>
          <a:p>
            <a:r>
              <a:rPr lang="en-GB" sz="3200" dirty="0">
                <a:ln w="0"/>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For an authentic social dialogue there has to be: </a:t>
            </a:r>
            <a:endParaRPr lang="en-IN" sz="3200" dirty="0">
              <a:ln w="0"/>
              <a:effectLst>
                <a:outerShdw blurRad="38100" dist="19050" dir="2700000" algn="tl" rotWithShape="0">
                  <a:schemeClr val="dk1">
                    <a:alpha val="40000"/>
                  </a:schemeClr>
                </a:outerShdw>
              </a:effectLst>
              <a:latin typeface="Berlin Sans FB Demi" panose="020E0802020502020306" pitchFamily="34" charset="0"/>
            </a:endParaRPr>
          </a:p>
        </p:txBody>
      </p:sp>
    </p:spTree>
    <p:extLst>
      <p:ext uri="{BB962C8B-B14F-4D97-AF65-F5344CB8AC3E}">
        <p14:creationId xmlns:p14="http://schemas.microsoft.com/office/powerpoint/2010/main" val="3371477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tse1.mm.bing.net/th?id=OIP.hSlAIO5MrT8C0QErtoUthAHaC4&amp;pid=Api&amp;P=0">
            <a:extLst>
              <a:ext uri="{FF2B5EF4-FFF2-40B4-BE49-F238E27FC236}">
                <a16:creationId xmlns:a16="http://schemas.microsoft.com/office/drawing/2014/main" id="{1638225D-B59E-4CD6-952F-2867BEEDEC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607" r="31139"/>
          <a:stretch/>
        </p:blipFill>
        <p:spPr bwMode="auto">
          <a:xfrm>
            <a:off x="535959" y="1554480"/>
            <a:ext cx="3609321" cy="42273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a:extLst>
              <a:ext uri="{FF2B5EF4-FFF2-40B4-BE49-F238E27FC236}">
                <a16:creationId xmlns:a16="http://schemas.microsoft.com/office/drawing/2014/main" id="{4E6E4BC4-AF93-4341-96FA-08CF3BC6BB16}"/>
              </a:ext>
            </a:extLst>
          </p:cNvPr>
          <p:cNvSpPr/>
          <p:nvPr/>
        </p:nvSpPr>
        <p:spPr>
          <a:xfrm>
            <a:off x="4612640" y="1654243"/>
            <a:ext cx="7043401" cy="4524315"/>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just"/>
            <a:r>
              <a:rPr lang="en-GB" sz="2400" b="1" dirty="0">
                <a:latin typeface="Berlin Sans FB Demi" panose="020E0802020502020306" pitchFamily="34" charset="0"/>
              </a:rPr>
              <a:t>There has to be a many-faceted </a:t>
            </a:r>
            <a:r>
              <a:rPr lang="en-GB" sz="2400" b="1" i="1" dirty="0">
                <a:latin typeface="Berlin Sans FB Demi" panose="020E0802020502020306" pitchFamily="34" charset="0"/>
              </a:rPr>
              <a:t>polyhedron society</a:t>
            </a:r>
            <a:r>
              <a:rPr lang="en-GB" sz="2400" b="1" dirty="0">
                <a:latin typeface="Berlin Sans FB Demi" panose="020E0802020502020306" pitchFamily="34" charset="0"/>
              </a:rPr>
              <a:t> where differences coexist even amid disagreements and reservations.  (​2​15).</a:t>
            </a:r>
          </a:p>
          <a:p>
            <a:pPr algn="just"/>
            <a:r>
              <a:rPr lang="en-GB" sz="2400" b="1" dirty="0">
                <a:latin typeface="Berlin Sans FB Demi" panose="020E0802020502020306" pitchFamily="34" charset="0"/>
              </a:rPr>
              <a:t>Culture is deeply embedded within the people. The desires, the interests and ultimately the way they live of lives of people are expressed in culture (​2​16). </a:t>
            </a:r>
            <a:endParaRPr lang="en-IN" sz="2400" b="1" dirty="0">
              <a:latin typeface="Berlin Sans FB Demi" panose="020E0802020502020306" pitchFamily="34" charset="0"/>
            </a:endParaRPr>
          </a:p>
          <a:p>
            <a:pPr algn="just"/>
            <a:r>
              <a:rPr lang="en-GB" sz="2400" b="1" dirty="0">
                <a:latin typeface="Berlin Sans FB Demi" panose="020E0802020502020306" pitchFamily="34" charset="0"/>
              </a:rPr>
              <a:t>The </a:t>
            </a:r>
            <a:r>
              <a:rPr lang="en-GB" sz="2400" b="1" i="1" dirty="0">
                <a:latin typeface="Berlin Sans FB Demi" panose="020E0802020502020306" pitchFamily="34" charset="0"/>
              </a:rPr>
              <a:t>social covenant</a:t>
            </a:r>
            <a:r>
              <a:rPr lang="en-GB" sz="2400" b="1" dirty="0">
                <a:latin typeface="Berlin Sans FB Demi" panose="020E0802020502020306" pitchFamily="34" charset="0"/>
              </a:rPr>
              <a:t> (218) and the </a:t>
            </a:r>
            <a:r>
              <a:rPr lang="en-GB" sz="2400" b="1" i="1" dirty="0">
                <a:latin typeface="Berlin Sans FB Demi" panose="020E0802020502020306" pitchFamily="34" charset="0"/>
              </a:rPr>
              <a:t>cultural covenant </a:t>
            </a:r>
            <a:r>
              <a:rPr lang="en-GB" sz="2400" b="1" dirty="0">
                <a:latin typeface="Berlin Sans FB Demi" panose="020E0802020502020306" pitchFamily="34" charset="0"/>
              </a:rPr>
              <a:t>promote respect for diversity (​​219-220). </a:t>
            </a:r>
            <a:endParaRPr lang="en-IN" sz="2400" b="1" dirty="0">
              <a:latin typeface="Berlin Sans FB Demi" panose="020E0802020502020306" pitchFamily="34" charset="0"/>
            </a:endParaRPr>
          </a:p>
          <a:p>
            <a:pPr algn="just"/>
            <a:r>
              <a:rPr lang="en-GB" sz="2400" b="1" dirty="0">
                <a:latin typeface="Berlin Sans FB Demi" panose="020E0802020502020306" pitchFamily="34" charset="0"/>
              </a:rPr>
              <a:t>We have to cultivate kindness (222) which in turn can transform the lifestyles, relationships and the ways of discussing and comparing of ideas (224). </a:t>
            </a:r>
            <a:endParaRPr lang="en-IN" sz="2000" dirty="0">
              <a:latin typeface="Berlin Sans FB Demi" panose="020E0802020502020306" pitchFamily="34" charset="0"/>
            </a:endParaRPr>
          </a:p>
        </p:txBody>
      </p:sp>
      <p:sp>
        <p:nvSpPr>
          <p:cNvPr id="2" name="Rectangle 1">
            <a:extLst>
              <a:ext uri="{FF2B5EF4-FFF2-40B4-BE49-F238E27FC236}">
                <a16:creationId xmlns:a16="http://schemas.microsoft.com/office/drawing/2014/main" id="{BCF35902-BEDA-413B-BB99-7447DA1B6F93}"/>
              </a:ext>
            </a:extLst>
          </p:cNvPr>
          <p:cNvSpPr/>
          <p:nvPr/>
        </p:nvSpPr>
        <p:spPr>
          <a:xfrm>
            <a:off x="3310659" y="250123"/>
            <a:ext cx="6875600"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r>
              <a:rPr lang="en-GB" sz="40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rPr>
              <a:t>Encounter for a New culture:</a:t>
            </a:r>
            <a:endParaRPr lang="en-IN" sz="40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endParaRPr>
          </a:p>
        </p:txBody>
      </p:sp>
    </p:spTree>
    <p:extLst>
      <p:ext uri="{BB962C8B-B14F-4D97-AF65-F5344CB8AC3E}">
        <p14:creationId xmlns:p14="http://schemas.microsoft.com/office/powerpoint/2010/main" val="321897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ircle(in)">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55084-3DD7-4EC1-86F3-F60706BB33A2}"/>
              </a:ext>
            </a:extLst>
          </p:cNvPr>
          <p:cNvSpPr/>
          <p:nvPr/>
        </p:nvSpPr>
        <p:spPr>
          <a:xfrm>
            <a:off x="355600" y="1358929"/>
            <a:ext cx="7310474" cy="5078313"/>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342900" indent="-342900" algn="just">
              <a:spcAft>
                <a:spcPts val="0"/>
              </a:spcAft>
              <a:buFont typeface="Wingdings" pitchFamily="2" charset="2"/>
              <a:buChar char="v"/>
            </a:pPr>
            <a:r>
              <a:rPr lang="en-GB" sz="2700" b="1" dirty="0">
                <a:solidFill>
                  <a:schemeClr val="bg1"/>
                </a:solidFill>
                <a:latin typeface="Berlin Sans FB Demi" panose="020E0802020502020306" pitchFamily="34" charset="0"/>
              </a:rPr>
              <a:t>Throughout the world there is a need for peace and peacemakers (225). </a:t>
            </a:r>
            <a:endParaRPr lang="en-GB" sz="2700" b="1"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indent="-342900" algn="just">
              <a:spcAft>
                <a:spcPts val="0"/>
              </a:spcAft>
              <a:buFont typeface="Wingdings" pitchFamily="2" charset="2"/>
              <a:buChar char="v"/>
            </a:pPr>
            <a:r>
              <a:rPr lang="en-GB" sz="27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Renewed encounter of </a:t>
            </a:r>
            <a:r>
              <a:rPr lang="en-GB" sz="27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those who have been enemies strive for a new synthesis for the good of all (​226). </a:t>
            </a:r>
          </a:p>
          <a:p>
            <a:pPr marL="342900" indent="-342900" algn="just">
              <a:spcAft>
                <a:spcPts val="0"/>
              </a:spcAft>
              <a:buFont typeface="Wingdings" pitchFamily="2" charset="2"/>
              <a:buChar char="v"/>
            </a:pPr>
            <a:r>
              <a:rPr lang="en-GB" sz="27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Truth, justice and mercy are  inseparable for building peace</a:t>
            </a:r>
            <a:r>
              <a:rPr lang="en-GB" sz="27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(227). </a:t>
            </a:r>
          </a:p>
          <a:p>
            <a:pPr marL="342900" indent="-342900" algn="just">
              <a:spcAft>
                <a:spcPts val="0"/>
              </a:spcAft>
              <a:buFont typeface="Wingdings" pitchFamily="2" charset="2"/>
              <a:buChar char="v"/>
            </a:pPr>
            <a:r>
              <a:rPr lang="en-GB" sz="27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The Bishops of South Africa have pointed out that true reconciliation is achieved proactively (​2​29). </a:t>
            </a:r>
          </a:p>
          <a:p>
            <a:pPr marL="342900" indent="-342900" algn="just">
              <a:spcAft>
                <a:spcPts val="0"/>
              </a:spcAft>
              <a:buFont typeface="Wingdings" pitchFamily="2" charset="2"/>
              <a:buChar char="v"/>
            </a:pPr>
            <a:r>
              <a:rPr lang="en-GB" sz="27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Inequality and lack of integral human development make peace impossible (​2​35). </a:t>
            </a:r>
            <a:endParaRPr lang="en-IN" sz="27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98176F0-3596-4BDA-9CCA-AD27E95B823A}"/>
              </a:ext>
            </a:extLst>
          </p:cNvPr>
          <p:cNvSpPr/>
          <p:nvPr/>
        </p:nvSpPr>
        <p:spPr>
          <a:xfrm>
            <a:off x="2976234" y="219303"/>
            <a:ext cx="5984886"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bodyPr>
          <a:lstStyle/>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CHAPTER 7</a:t>
            </a:r>
          </a:p>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PATHS OF RENEWED ENCOUNTER</a:t>
            </a:r>
            <a:endParaRPr lang="en-IN"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7" name="Picture 6">
            <a:extLst>
              <a:ext uri="{FF2B5EF4-FFF2-40B4-BE49-F238E27FC236}">
                <a16:creationId xmlns:a16="http://schemas.microsoft.com/office/drawing/2014/main" id="{7C923AD3-B599-CC44-9B06-695CD4592FA7}"/>
              </a:ext>
            </a:extLst>
          </p:cNvPr>
          <p:cNvPicPr>
            <a:picLocks noChangeAspect="1"/>
          </p:cNvPicPr>
          <p:nvPr/>
        </p:nvPicPr>
        <p:blipFill>
          <a:blip r:embed="rId2"/>
          <a:stretch>
            <a:fillRect/>
          </a:stretch>
        </p:blipFill>
        <p:spPr>
          <a:xfrm>
            <a:off x="8158478" y="1548693"/>
            <a:ext cx="3677921" cy="41814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18A087DC-EB63-634D-8206-413172FE1C06}"/>
              </a:ext>
            </a:extLst>
          </p:cNvPr>
          <p:cNvSpPr txBox="1"/>
          <p:nvPr/>
        </p:nvSpPr>
        <p:spPr>
          <a:xfrm>
            <a:off x="8158479" y="5730119"/>
            <a:ext cx="3677921"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1600" dirty="0">
                <a:solidFill>
                  <a:schemeClr val="bg1"/>
                </a:solidFill>
                <a:latin typeface="Berlin Sans FB Demi" panose="020E0802020502020306" pitchFamily="34" charset="0"/>
              </a:rPr>
              <a:t>Ansari(Muslim) and Ashoke(Hindu)becoming friends in India </a:t>
            </a:r>
          </a:p>
        </p:txBody>
      </p:sp>
    </p:spTree>
    <p:extLst>
      <p:ext uri="{BB962C8B-B14F-4D97-AF65-F5344CB8AC3E}">
        <p14:creationId xmlns:p14="http://schemas.microsoft.com/office/powerpoint/2010/main" val="3128180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750"/>
                                        <p:tgtEl>
                                          <p:spTgt spid="6"/>
                                        </p:tgtEl>
                                      </p:cBhvr>
                                    </p:animEffect>
                                    <p:anim calcmode="lin" valueType="num">
                                      <p:cBhvr>
                                        <p:cTn id="8" dur="1750" fill="hold"/>
                                        <p:tgtEl>
                                          <p:spTgt spid="6"/>
                                        </p:tgtEl>
                                        <p:attrNameLst>
                                          <p:attrName>ppt_w</p:attrName>
                                        </p:attrNameLst>
                                      </p:cBhvr>
                                      <p:tavLst>
                                        <p:tav tm="0" fmla="#ppt_w*sin(2.5*pi*$)">
                                          <p:val>
                                            <p:fltVal val="0"/>
                                          </p:val>
                                        </p:tav>
                                        <p:tav tm="100000">
                                          <p:val>
                                            <p:fltVal val="1"/>
                                          </p:val>
                                        </p:tav>
                                      </p:tavLst>
                                    </p:anim>
                                    <p:anim calcmode="lin" valueType="num">
                                      <p:cBhvr>
                                        <p:cTn id="9" dur="175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1CDD0C-7812-44F9-A7C8-2ED5D28A7206}"/>
              </a:ext>
            </a:extLst>
          </p:cNvPr>
          <p:cNvSpPr/>
          <p:nvPr/>
        </p:nvSpPr>
        <p:spPr>
          <a:xfrm>
            <a:off x="309212" y="130630"/>
            <a:ext cx="6884068" cy="6524863"/>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marL="342900" indent="-342900" algn="just">
              <a:spcAft>
                <a:spcPts val="0"/>
              </a:spcAft>
              <a:buFont typeface="Wingdings"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There are those who say that the problems are part of society and  promoting reconciliation is a sign of weakness (​2​36). </a:t>
            </a:r>
          </a:p>
          <a:p>
            <a:pPr marL="342900" indent="-342900" algn="just">
              <a:spcAft>
                <a:spcPts val="0"/>
              </a:spcAft>
              <a:buFont typeface="Wingdings"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But forgiveness and reconciliation are central themes in Christianity and in other religions as well (​2​37). </a:t>
            </a:r>
          </a:p>
          <a:p>
            <a:pPr marL="342900" indent="-342900" algn="just">
              <a:spcAft>
                <a:spcPts val="0"/>
              </a:spcAft>
              <a:buFont typeface="Wingdings"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True love for an oppressor means, seeking ways to make him cease his oppression (​2​41). </a:t>
            </a:r>
          </a:p>
          <a:p>
            <a:pPr marL="342900" indent="-342900" algn="just">
              <a:spcAft>
                <a:spcPts val="0"/>
              </a:spcAft>
              <a:buFont typeface="Wingdings"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Authentic reconciliation does not flee from conflict (​244). Forgetting is never the answer (​246). Those who truly forgive do not forget (​252). </a:t>
            </a:r>
          </a:p>
          <a:p>
            <a:pPr marL="342900" indent="-342900" algn="just">
              <a:spcAft>
                <a:spcPts val="0"/>
              </a:spcAft>
              <a:buFont typeface="Wingdings"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War and the death penalty introduce new elements of destruction in the society (255). </a:t>
            </a:r>
          </a:p>
          <a:p>
            <a:pPr marL="342900" indent="-342900" algn="just">
              <a:spcAft>
                <a:spcPts val="0"/>
              </a:spcAft>
              <a:buFont typeface="Wingdings"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There is no rational for </a:t>
            </a:r>
            <a:r>
              <a:rPr lang="en-GB" sz="22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just war</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a:t>
            </a:r>
            <a:r>
              <a:rPr lang="en-GB" sz="2200" b="1" dirty="0">
                <a:solidFill>
                  <a:schemeClr val="bg1"/>
                </a:solidFill>
                <a:latin typeface="Berlin Sans FB Demi" panose="020E0802020502020306" pitchFamily="34" charset="0"/>
              </a:rPr>
              <a:t>The church upholds the position, </a:t>
            </a:r>
            <a:r>
              <a:rPr lang="en-GB" sz="22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Never again war!</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(​2​58). </a:t>
            </a:r>
          </a:p>
          <a:p>
            <a:pPr marL="342900" indent="-342900" algn="just">
              <a:spcAft>
                <a:spcPts val="0"/>
              </a:spcAft>
              <a:buFont typeface="Wingdings"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Ultimately eliminating all nuclear weapons becomes a moral and humanitarian imperative. </a:t>
            </a:r>
            <a:r>
              <a:rPr lang="en-GB" sz="22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The death penalty</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is simply inadmissible (263). A </a:t>
            </a:r>
            <a:r>
              <a:rPr lang="en-GB" sz="22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life sentence</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is a secret death penalty (​268).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8194" name="Picture 2" descr="https://politicaltheology.com/wp-content/uploads/2017/03/17-03-19-Reconciliation.jpg">
            <a:extLst>
              <a:ext uri="{FF2B5EF4-FFF2-40B4-BE49-F238E27FC236}">
                <a16:creationId xmlns:a16="http://schemas.microsoft.com/office/drawing/2014/main" id="{8C9D4AFE-702D-4558-A2D7-1F4DCA7CD1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9200" y="2126897"/>
            <a:ext cx="4186971" cy="329854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504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25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25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25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250" fill="hold"/>
                                        <p:tgtEl>
                                          <p:spTgt spid="4">
                                            <p:txEl>
                                              <p:pRg st="1" end="1"/>
                                            </p:txEl>
                                          </p:spTgt>
                                        </p:tgtEl>
                                        <p:attrNameLst>
                                          <p:attrName>ppt_y</p:attrName>
                                        </p:attrNameLst>
                                      </p:cBhvr>
                                      <p:tavLst>
                                        <p:tav tm="0">
                                          <p:val>
                                            <p:strVal val="0-#ppt_h/2"/>
                                          </p:val>
                                        </p:tav>
                                        <p:tav tm="100000">
                                          <p:val>
                                            <p:strVal val="#ppt_y"/>
                                          </p:val>
                                        </p:tav>
                                      </p:tavLst>
                                    </p:anim>
                                  </p:childTnLst>
                                </p:cTn>
                              </p:par>
                              <p:par>
                                <p:cTn id="15" presetID="2" presetClass="entr" presetSubtype="3"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25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8" dur="250" fill="hold"/>
                                        <p:tgtEl>
                                          <p:spTgt spid="4">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25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4" dur="250" fill="hold"/>
                                        <p:tgtEl>
                                          <p:spTgt spid="4">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9"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additive="base">
                                        <p:cTn id="29" dur="25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0" dur="250" fill="hold"/>
                                        <p:tgtEl>
                                          <p:spTgt spid="4">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3"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additive="base">
                                        <p:cTn id="35" dur="250" fill="hold"/>
                                        <p:tgtEl>
                                          <p:spTgt spid="4">
                                            <p:txEl>
                                              <p:pRg st="5" end="5"/>
                                            </p:txEl>
                                          </p:spTgt>
                                        </p:tgtEl>
                                        <p:attrNameLst>
                                          <p:attrName>ppt_x</p:attrName>
                                        </p:attrNameLst>
                                      </p:cBhvr>
                                      <p:tavLst>
                                        <p:tav tm="0">
                                          <p:val>
                                            <p:strVal val="1+#ppt_w/2"/>
                                          </p:val>
                                        </p:tav>
                                        <p:tav tm="100000">
                                          <p:val>
                                            <p:strVal val="#ppt_x"/>
                                          </p:val>
                                        </p:tav>
                                      </p:tavLst>
                                    </p:anim>
                                    <p:anim calcmode="lin" valueType="num">
                                      <p:cBhvr additive="base">
                                        <p:cTn id="36" dur="250" fill="hold"/>
                                        <p:tgtEl>
                                          <p:spTgt spid="4">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nodeType="click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anim calcmode="lin" valueType="num">
                                      <p:cBhvr additive="base">
                                        <p:cTn id="41" dur="25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2" dur="250" fill="hold"/>
                                        <p:tgtEl>
                                          <p:spTgt spid="4">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7F96937-4CD1-4938-88AB-6038A6DEE59F}"/>
              </a:ext>
            </a:extLst>
          </p:cNvPr>
          <p:cNvSpPr/>
          <p:nvPr/>
        </p:nvSpPr>
        <p:spPr>
          <a:xfrm>
            <a:off x="233680" y="1682601"/>
            <a:ext cx="7416800" cy="4893647"/>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342900" indent="-342900" algn="just">
              <a:spcAft>
                <a:spcPts val="0"/>
              </a:spcAft>
              <a:buFont typeface="Wingdings" panose="05000000000000000000"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Dialogue among religions seeks to establish friendship, peace, and harmony, and to share spiritual-moral values and experiences (​​271). </a:t>
            </a:r>
            <a:r>
              <a:rPr lang="en-GB" sz="2400" dirty="0">
                <a:solidFill>
                  <a:schemeClr val="bg1"/>
                </a:solidFill>
                <a:latin typeface="Berlin Sans FB Demi" panose="020E0802020502020306" pitchFamily="34" charset="0"/>
                <a:cs typeface="Times New Roman" panose="02020603050405020304" pitchFamily="18" charset="0"/>
              </a:rPr>
              <a:t>God is the father of all and this calls for budling fraternity (272). The denial of this transcendent image of persons  leads to totalitarianism (273). </a:t>
            </a:r>
            <a:endPar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indent="-342900" algn="just">
              <a:buFont typeface="Wingdings" panose="05000000000000000000"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The effort to seek God with a sincere heart, helps us to  recognize one another as truly brothers and sisters (​274). </a:t>
            </a:r>
            <a:r>
              <a:rPr lang="en-GB" sz="2400" dirty="0">
                <a:solidFill>
                  <a:schemeClr val="bg1"/>
                </a:solidFill>
                <a:latin typeface="Berlin Sans FB Demi" panose="020E0802020502020306" pitchFamily="34" charset="0"/>
                <a:cs typeface="Times New Roman" panose="02020603050405020304" pitchFamily="18" charset="0"/>
              </a:rPr>
              <a:t>The Church does not remain on the side-lines in the building of a better world.  Apart from the works of charity and education, the Church works for the advancement of humanity and of universal fraternity (​​276).</a:t>
            </a:r>
            <a:endParaRPr lang="en-IN"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153855B5-2914-4731-AD7D-3EC297D923A1}"/>
              </a:ext>
            </a:extLst>
          </p:cNvPr>
          <p:cNvSpPr/>
          <p:nvPr/>
        </p:nvSpPr>
        <p:spPr>
          <a:xfrm>
            <a:off x="1619079" y="381901"/>
            <a:ext cx="866936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CHAPTER 8</a:t>
            </a:r>
          </a:p>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RELIGIONS AT THE SERVICE OF FRATERNITY IN OUR WORLD</a:t>
            </a:r>
            <a:endParaRPr lang="en-IN"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2" name="Picture 1">
            <a:extLst>
              <a:ext uri="{FF2B5EF4-FFF2-40B4-BE49-F238E27FC236}">
                <a16:creationId xmlns:a16="http://schemas.microsoft.com/office/drawing/2014/main" id="{04AA59D8-86BD-0141-BEF6-FFFD1FEA947B}"/>
              </a:ext>
            </a:extLst>
          </p:cNvPr>
          <p:cNvPicPr>
            <a:picLocks noChangeAspect="1"/>
          </p:cNvPicPr>
          <p:nvPr/>
        </p:nvPicPr>
        <p:blipFill>
          <a:blip r:embed="rId2"/>
          <a:stretch>
            <a:fillRect/>
          </a:stretch>
        </p:blipFill>
        <p:spPr>
          <a:xfrm>
            <a:off x="7997426" y="2600960"/>
            <a:ext cx="3741626" cy="32910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7007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anim calcmode="lin" valueType="num">
                                      <p:cBhvr>
                                        <p:cTn id="8" dur="1500" fill="hold"/>
                                        <p:tgtEl>
                                          <p:spTgt spid="6"/>
                                        </p:tgtEl>
                                        <p:attrNameLst>
                                          <p:attrName>ppt_w</p:attrName>
                                        </p:attrNameLst>
                                      </p:cBhvr>
                                      <p:tavLst>
                                        <p:tav tm="0" fmla="#ppt_w*sin(2.5*pi*$)">
                                          <p:val>
                                            <p:fltVal val="0"/>
                                          </p:val>
                                        </p:tav>
                                        <p:tav tm="100000">
                                          <p:val>
                                            <p:fltVal val="1"/>
                                          </p:val>
                                        </p:tav>
                                      </p:tavLst>
                                    </p:anim>
                                    <p:anim calcmode="lin" valueType="num">
                                      <p:cBhvr>
                                        <p:cTn id="9" dur="1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668D60-F643-4598-9022-A823A6988C5E}"/>
              </a:ext>
            </a:extLst>
          </p:cNvPr>
          <p:cNvSpPr/>
          <p:nvPr/>
        </p:nvSpPr>
        <p:spPr>
          <a:xfrm>
            <a:off x="435352" y="428178"/>
            <a:ext cx="6778248" cy="6001643"/>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342900" indent="-342900" algn="just">
              <a:buFont typeface="Wingdings" pitchFamily="2" charset="2"/>
              <a:buChar char="v"/>
            </a:pPr>
            <a:r>
              <a:rPr lang="en-GB" sz="2400" dirty="0">
                <a:solidFill>
                  <a:schemeClr val="bg1"/>
                </a:solidFill>
                <a:latin typeface="Berlin Sans FB Demi" panose="020E0802020502020306" pitchFamily="34" charset="0"/>
                <a:cs typeface="Times New Roman" panose="02020603050405020304" pitchFamily="18" charset="0"/>
              </a:rPr>
              <a:t>The Church esteems the ways in which God works in other religions. People of other faith drink from their sources. For the  Christians the wellspring of human dignity and fraternity is in the Gospel of Jesus Christ (277). For many Christians, Mary is the mother. She gives birth to a new world, where all of us are brothers and sisters (​2​78).</a:t>
            </a:r>
            <a:endParaRPr lang="en-IN" sz="2400" dirty="0">
              <a:solidFill>
                <a:schemeClr val="bg1"/>
              </a:solidFill>
              <a:latin typeface="Berlin Sans FB Demi" panose="020E0802020502020306" pitchFamily="34" charset="0"/>
              <a:cs typeface="Times New Roman" panose="02020603050405020304" pitchFamily="18" charset="0"/>
            </a:endParaRPr>
          </a:p>
          <a:p>
            <a:pPr marL="285750" indent="-285750" algn="just">
              <a:spcAft>
                <a:spcPts val="0"/>
              </a:spcAft>
              <a:buFont typeface="Wingdings" panose="05000000000000000000" pitchFamily="2" charset="2"/>
              <a:buChar char="Ø"/>
            </a:pPr>
            <a:endPar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indent="-342900" algn="just">
              <a:spcAft>
                <a:spcPts val="0"/>
              </a:spcAft>
              <a:buFont typeface="Wingdings"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We Christians ask for </a:t>
            </a:r>
            <a:r>
              <a:rPr lang="en-GB" sz="24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religious freedom</a:t>
            </a: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for believers (​279), unity within the Church and between different Christian confessions (​2​80) and peace between religions (2​​81).</a:t>
            </a:r>
          </a:p>
          <a:p>
            <a:pPr marL="342900" indent="-342900" algn="just">
              <a:spcAft>
                <a:spcPts val="0"/>
              </a:spcAft>
              <a:buFont typeface="Wingdings"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As religious leaders, we are called to be true </a:t>
            </a:r>
            <a:r>
              <a:rPr lang="en-GB" sz="24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people of dialogue and an artisan of peace</a:t>
            </a: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(284). </a:t>
            </a:r>
            <a:endParaRPr lang="en-IN" sz="20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3699B53D-C123-4674-9DAE-C1CF67DE0CFD}"/>
              </a:ext>
            </a:extLst>
          </p:cNvPr>
          <p:cNvSpPr/>
          <p:nvPr/>
        </p:nvSpPr>
        <p:spPr>
          <a:xfrm>
            <a:off x="7662091" y="1298385"/>
            <a:ext cx="4291559"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spcAft>
                <a:spcPts val="0"/>
              </a:spcAft>
            </a:pPr>
            <a:r>
              <a:rPr lang="en-GB" sz="40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Christian identity </a:t>
            </a:r>
            <a:endParaRPr lang="en-IN" sz="40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12290" name="Picture 2" descr="https://tse4.explicit.bing.net/th?id=OIP.I2EY-wAm9hwEXMEVR5toMAHaDV&amp;pid=Api&amp;P=0">
            <a:extLst>
              <a:ext uri="{FF2B5EF4-FFF2-40B4-BE49-F238E27FC236}">
                <a16:creationId xmlns:a16="http://schemas.microsoft.com/office/drawing/2014/main" id="{6874E3D1-8567-4CBC-A192-E1B82594A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2493" y="2499360"/>
            <a:ext cx="4334155" cy="273513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498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290"/>
                                        </p:tgtEl>
                                        <p:attrNameLst>
                                          <p:attrName>style.visibility</p:attrName>
                                        </p:attrNameLst>
                                      </p:cBhvr>
                                      <p:to>
                                        <p:strVal val="visible"/>
                                      </p:to>
                                    </p:set>
                                    <p:animEffect transition="in" filter="wipe(down)">
                                      <p:cBhvr>
                                        <p:cTn id="1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F72276-9905-4CF2-AE2A-D46FCDBCD4A3}"/>
              </a:ext>
            </a:extLst>
          </p:cNvPr>
          <p:cNvSpPr/>
          <p:nvPr/>
        </p:nvSpPr>
        <p:spPr>
          <a:xfrm>
            <a:off x="593428" y="729387"/>
            <a:ext cx="6612422" cy="5693866"/>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342900" indent="-342900" algn="just">
              <a:spcAft>
                <a:spcPts val="0"/>
              </a:spcAft>
              <a:buFont typeface="Wingdings" panose="05000000000000000000" pitchFamily="2" charset="2"/>
              <a:buChar char="v"/>
            </a:pPr>
            <a:r>
              <a:rPr lang="en-GB" sz="26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In the name of God and in the names of all persons of goodwill, we declare the adoption of a </a:t>
            </a:r>
            <a:r>
              <a:rPr lang="en-GB" sz="26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culture of dialogue as the path; mutual cooperation as the code of conduct; reciprocal understanding as the method </a:t>
            </a:r>
            <a:r>
              <a:rPr lang="en-GB" sz="26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and standard (285).</a:t>
            </a:r>
          </a:p>
          <a:p>
            <a:pPr marL="342900" indent="-342900" algn="just">
              <a:spcAft>
                <a:spcPts val="0"/>
              </a:spcAft>
              <a:buFont typeface="Wingdings" panose="05000000000000000000" pitchFamily="2" charset="2"/>
              <a:buChar char="v"/>
            </a:pPr>
            <a:r>
              <a:rPr lang="en-GB" sz="26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a:t>
            </a:r>
            <a:r>
              <a:rPr lang="en-GB" sz="2600" dirty="0">
                <a:solidFill>
                  <a:schemeClr val="bg1"/>
                </a:solidFill>
                <a:latin typeface="Berlin Sans FB Demi" panose="020E0802020502020306" pitchFamily="34" charset="0"/>
                <a:cs typeface="Times New Roman" panose="02020603050405020304" pitchFamily="18" charset="0"/>
              </a:rPr>
              <a:t>For these reflections found in Fratelli Tutti the inspirations are from Martin Luther King, Desmond Tutu, Mahatma Gandhi and many others(286). </a:t>
            </a:r>
            <a:r>
              <a:rPr lang="en-GB" sz="26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Blessed Charles de Foucauld wanted to be the</a:t>
            </a:r>
            <a:r>
              <a:rPr lang="en-GB" sz="26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a:t>
            </a:r>
            <a:r>
              <a:rPr lang="en-GB" sz="26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universal brother</a:t>
            </a:r>
            <a:r>
              <a:rPr lang="en-GB" sz="26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by identifying himself with the poor and the abandoned in African desert. (​2​87).</a:t>
            </a:r>
            <a:endParaRPr lang="en-IN" sz="26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AC04DABB-B6C1-4BF3-8A40-00AADEA7A9D5}"/>
              </a:ext>
            </a:extLst>
          </p:cNvPr>
          <p:cNvSpPr/>
          <p:nvPr/>
        </p:nvSpPr>
        <p:spPr>
          <a:xfrm>
            <a:off x="7467622" y="526187"/>
            <a:ext cx="2837635"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spcAft>
                <a:spcPts val="0"/>
              </a:spcAft>
            </a:pPr>
            <a:r>
              <a:rPr lang="en-GB" sz="36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AN APPEAL </a:t>
            </a:r>
            <a:endParaRPr lang="en-IN" sz="36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11266" name="Picture 2" descr="https://tse4.mm.bing.net/th?id=OIP.UiRTxjZvknzFCBancMnbPwHaJR&amp;pid=Api&amp;P=0">
            <a:extLst>
              <a:ext uri="{FF2B5EF4-FFF2-40B4-BE49-F238E27FC236}">
                <a16:creationId xmlns:a16="http://schemas.microsoft.com/office/drawing/2014/main" id="{94FDB17A-ECA7-4B91-AC78-E95E1D0E47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684" y="1739812"/>
            <a:ext cx="3475823" cy="434844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11266"/>
                                        </p:tgtEl>
                                        <p:attrNameLst>
                                          <p:attrName>style.visibility</p:attrName>
                                        </p:attrNameLst>
                                      </p:cBhvr>
                                      <p:to>
                                        <p:strVal val="visible"/>
                                      </p:to>
                                    </p:set>
                                    <p:animEffect transition="in" filter="wipe(down)">
                                      <p:cBhvr>
                                        <p:cTn id="17" dur="580">
                                          <p:stCondLst>
                                            <p:cond delay="0"/>
                                          </p:stCondLst>
                                        </p:cTn>
                                        <p:tgtEl>
                                          <p:spTgt spid="11266"/>
                                        </p:tgtEl>
                                      </p:cBhvr>
                                    </p:animEffect>
                                    <p:anim calcmode="lin" valueType="num">
                                      <p:cBhvr>
                                        <p:cTn id="18" dur="1822" tmFilter="0,0; 0.14,0.36; 0.43,0.73; 0.71,0.91; 1.0,1.0">
                                          <p:stCondLst>
                                            <p:cond delay="0"/>
                                          </p:stCondLst>
                                        </p:cTn>
                                        <p:tgtEl>
                                          <p:spTgt spid="1126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126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126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126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1266"/>
                                        </p:tgtEl>
                                        <p:attrNameLst>
                                          <p:attrName>ppt_y</p:attrName>
                                        </p:attrNameLst>
                                      </p:cBhvr>
                                      <p:tavLst>
                                        <p:tav tm="0" fmla="#ppt_y-sin(pi*$)/81">
                                          <p:val>
                                            <p:fltVal val="0"/>
                                          </p:val>
                                        </p:tav>
                                        <p:tav tm="100000">
                                          <p:val>
                                            <p:fltVal val="1"/>
                                          </p:val>
                                        </p:tav>
                                      </p:tavLst>
                                    </p:anim>
                                    <p:animScale>
                                      <p:cBhvr>
                                        <p:cTn id="23" dur="26">
                                          <p:stCondLst>
                                            <p:cond delay="650"/>
                                          </p:stCondLst>
                                        </p:cTn>
                                        <p:tgtEl>
                                          <p:spTgt spid="11266"/>
                                        </p:tgtEl>
                                      </p:cBhvr>
                                      <p:to x="100000" y="60000"/>
                                    </p:animScale>
                                    <p:animScale>
                                      <p:cBhvr>
                                        <p:cTn id="24" dur="166" decel="50000">
                                          <p:stCondLst>
                                            <p:cond delay="676"/>
                                          </p:stCondLst>
                                        </p:cTn>
                                        <p:tgtEl>
                                          <p:spTgt spid="11266"/>
                                        </p:tgtEl>
                                      </p:cBhvr>
                                      <p:to x="100000" y="100000"/>
                                    </p:animScale>
                                    <p:animScale>
                                      <p:cBhvr>
                                        <p:cTn id="25" dur="26">
                                          <p:stCondLst>
                                            <p:cond delay="1312"/>
                                          </p:stCondLst>
                                        </p:cTn>
                                        <p:tgtEl>
                                          <p:spTgt spid="11266"/>
                                        </p:tgtEl>
                                      </p:cBhvr>
                                      <p:to x="100000" y="80000"/>
                                    </p:animScale>
                                    <p:animScale>
                                      <p:cBhvr>
                                        <p:cTn id="26" dur="166" decel="50000">
                                          <p:stCondLst>
                                            <p:cond delay="1338"/>
                                          </p:stCondLst>
                                        </p:cTn>
                                        <p:tgtEl>
                                          <p:spTgt spid="11266"/>
                                        </p:tgtEl>
                                      </p:cBhvr>
                                      <p:to x="100000" y="100000"/>
                                    </p:animScale>
                                    <p:animScale>
                                      <p:cBhvr>
                                        <p:cTn id="27" dur="26">
                                          <p:stCondLst>
                                            <p:cond delay="1642"/>
                                          </p:stCondLst>
                                        </p:cTn>
                                        <p:tgtEl>
                                          <p:spTgt spid="11266"/>
                                        </p:tgtEl>
                                      </p:cBhvr>
                                      <p:to x="100000" y="90000"/>
                                    </p:animScale>
                                    <p:animScale>
                                      <p:cBhvr>
                                        <p:cTn id="28" dur="166" decel="50000">
                                          <p:stCondLst>
                                            <p:cond delay="1668"/>
                                          </p:stCondLst>
                                        </p:cTn>
                                        <p:tgtEl>
                                          <p:spTgt spid="11266"/>
                                        </p:tgtEl>
                                      </p:cBhvr>
                                      <p:to x="100000" y="100000"/>
                                    </p:animScale>
                                    <p:animScale>
                                      <p:cBhvr>
                                        <p:cTn id="29" dur="26">
                                          <p:stCondLst>
                                            <p:cond delay="1808"/>
                                          </p:stCondLst>
                                        </p:cTn>
                                        <p:tgtEl>
                                          <p:spTgt spid="11266"/>
                                        </p:tgtEl>
                                      </p:cBhvr>
                                      <p:to x="100000" y="95000"/>
                                    </p:animScale>
                                    <p:animScale>
                                      <p:cBhvr>
                                        <p:cTn id="30" dur="166" decel="50000">
                                          <p:stCondLst>
                                            <p:cond delay="1834"/>
                                          </p:stCondLst>
                                        </p:cTn>
                                        <p:tgtEl>
                                          <p:spTgt spid="1126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F89517-310B-438E-A6B9-0BC788863895}"/>
              </a:ext>
            </a:extLst>
          </p:cNvPr>
          <p:cNvSpPr/>
          <p:nvPr/>
        </p:nvSpPr>
        <p:spPr>
          <a:xfrm>
            <a:off x="359229" y="4960442"/>
            <a:ext cx="5736771" cy="1261884"/>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n-GB" sz="3600" dirty="0">
                <a:latin typeface="Berlin Sans FB Demi" panose="020E0802020502020306" pitchFamily="34" charset="0"/>
                <a:cs typeface="Times New Roman" panose="02020603050405020304" pitchFamily="18" charset="0"/>
              </a:rPr>
              <a:t>What can religious do to realise the vision of FT?</a:t>
            </a:r>
            <a:r>
              <a:rPr lang="en-GB"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IN"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44314CFF-EBDE-4852-BADE-B0870959CCF9}"/>
              </a:ext>
            </a:extLst>
          </p:cNvPr>
          <p:cNvSpPr/>
          <p:nvPr/>
        </p:nvSpPr>
        <p:spPr>
          <a:xfrm>
            <a:off x="4135097" y="498770"/>
            <a:ext cx="5070619"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r>
              <a:rPr lang="en-GB" sz="3600" b="1"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Question For Reflection:</a:t>
            </a:r>
            <a:endParaRPr lang="en-IN" sz="3600" b="1"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10242" name="Picture 2" descr="https://tse3.mm.bing.net/th?id=OIP.XxvJZtXBvoX37mluL0E8EgHaFE&amp;pid=Api&amp;P=0">
            <a:extLst>
              <a:ext uri="{FF2B5EF4-FFF2-40B4-BE49-F238E27FC236}">
                <a16:creationId xmlns:a16="http://schemas.microsoft.com/office/drawing/2014/main" id="{9995DA9B-454B-4B4F-82EB-4BE2CFAC35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0449" y="1357410"/>
            <a:ext cx="5271102" cy="360303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E28A721-85CB-FFC6-FD48-50CA56785701}"/>
              </a:ext>
            </a:extLst>
          </p:cNvPr>
          <p:cNvPicPr>
            <a:picLocks noChangeAspect="1"/>
          </p:cNvPicPr>
          <p:nvPr/>
        </p:nvPicPr>
        <p:blipFill>
          <a:blip r:embed="rId3"/>
          <a:stretch>
            <a:fillRect/>
          </a:stretch>
        </p:blipFill>
        <p:spPr>
          <a:xfrm>
            <a:off x="8731551" y="3018502"/>
            <a:ext cx="3286278" cy="3203823"/>
          </a:xfrm>
          <a:prstGeom prst="rect">
            <a:avLst/>
          </a:prstGeom>
        </p:spPr>
      </p:pic>
    </p:spTree>
    <p:extLst>
      <p:ext uri="{BB962C8B-B14F-4D97-AF65-F5344CB8AC3E}">
        <p14:creationId xmlns:p14="http://schemas.microsoft.com/office/powerpoint/2010/main" val="57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1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3" dur="1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4</TotalTime>
  <Words>2754</Words>
  <Application>Microsoft Macintosh PowerPoint</Application>
  <PresentationFormat>Widescreen</PresentationFormat>
  <Paragraphs>96</Paragraphs>
  <Slides>25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Berlin Sans FB</vt:lpstr>
      <vt:lpstr>Berlin Sans FB Demi</vt:lpstr>
      <vt:lpstr>Calibri</vt:lpstr>
      <vt:lpstr>Century Gothic</vt:lpstr>
      <vt:lpstr>Times New Roman</vt:lpstr>
      <vt:lpstr>Wingdings</vt:lpstr>
      <vt:lpstr>Wingdings 3</vt:lpstr>
      <vt:lpstr>Ion Boardroom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Sagaya</dc:creator>
  <cp:lastModifiedBy>Vincent Anes</cp:lastModifiedBy>
  <cp:revision>128</cp:revision>
  <dcterms:created xsi:type="dcterms:W3CDTF">2022-09-03T15:39:12Z</dcterms:created>
  <dcterms:modified xsi:type="dcterms:W3CDTF">2023-08-09T08:26:05Z</dcterms:modified>
</cp:coreProperties>
</file>