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59" r:id="rId7"/>
    <p:sldId id="262" r:id="rId8"/>
    <p:sldId id="276" r:id="rId9"/>
    <p:sldId id="277" r:id="rId10"/>
    <p:sldId id="280" r:id="rId11"/>
    <p:sldId id="281" r:id="rId12"/>
    <p:sldId id="264" r:id="rId13"/>
    <p:sldId id="278" r:id="rId14"/>
    <p:sldId id="265" r:id="rId15"/>
    <p:sldId id="279" r:id="rId16"/>
    <p:sldId id="282" r:id="rId17"/>
    <p:sldId id="283" r:id="rId18"/>
    <p:sldId id="263" r:id="rId19"/>
    <p:sldId id="266" r:id="rId20"/>
    <p:sldId id="271" r:id="rId21"/>
    <p:sldId id="272" r:id="rId22"/>
    <p:sldId id="273" r:id="rId23"/>
    <p:sldId id="274" r:id="rId24"/>
    <p:sldId id="275" r:id="rId25"/>
    <p:sldId id="28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>
        <p:scale>
          <a:sx n="55" d="100"/>
          <a:sy n="55" d="100"/>
        </p:scale>
        <p:origin x="-1578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11DEC-3177-4417-989A-40EB6CE52773}" type="datetimeFigureOut">
              <a:rPr lang="en-NZ" smtClean="0"/>
              <a:pPr/>
              <a:t>12/11/2015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C3BDD-6D78-4F07-AD04-38F4762D6669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468561" y="0"/>
            <a:ext cx="10328915" cy="6872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/>
          </a:bodyPr>
          <a:lstStyle/>
          <a:p>
            <a:r>
              <a:rPr lang="mi-NZ" sz="7200" i="1" dirty="0" smtClean="0"/>
              <a:t>Laudato Si’</a:t>
            </a:r>
            <a:endParaRPr lang="en-NZ" sz="7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252520" cy="4176464"/>
          </a:xfrm>
        </p:spPr>
        <p:txBody>
          <a:bodyPr>
            <a:normAutofit/>
          </a:bodyPr>
          <a:lstStyle/>
          <a:p>
            <a:r>
              <a:rPr lang="mi-NZ" sz="4300" dirty="0" smtClean="0">
                <a:solidFill>
                  <a:schemeClr val="tx1"/>
                </a:solidFill>
              </a:rPr>
              <a:t>Care of our Common Home</a:t>
            </a:r>
          </a:p>
          <a:p>
            <a:endParaRPr lang="mi-NZ" dirty="0" smtClean="0">
              <a:solidFill>
                <a:schemeClr val="bg1"/>
              </a:solidFill>
            </a:endParaRPr>
          </a:p>
          <a:p>
            <a:endParaRPr lang="mi-NZ" dirty="0" smtClean="0">
              <a:solidFill>
                <a:schemeClr val="bg1"/>
              </a:solidFill>
            </a:endParaRPr>
          </a:p>
          <a:p>
            <a:endParaRPr lang="mi-NZ" dirty="0" smtClean="0">
              <a:solidFill>
                <a:schemeClr val="bg1"/>
              </a:solidFill>
            </a:endParaRPr>
          </a:p>
          <a:p>
            <a:endParaRPr lang="mi-NZ" dirty="0" smtClean="0">
              <a:solidFill>
                <a:schemeClr val="bg1"/>
              </a:solidFill>
            </a:endParaRPr>
          </a:p>
          <a:p>
            <a:r>
              <a:rPr lang="mi-NZ" sz="4400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A reflection on the Pope’s encyclical</a:t>
            </a:r>
            <a:endParaRPr lang="en-NZ" sz="4400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637203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i-NZ" dirty="0" smtClean="0">
                <a:solidFill>
                  <a:schemeClr val="bg1"/>
                </a:solidFill>
              </a:rPr>
              <a:t>Photo: Adrian Heke</a:t>
            </a:r>
            <a:endParaRPr lang="en-NZ" dirty="0">
              <a:solidFill>
                <a:schemeClr val="bg1"/>
              </a:solidFill>
            </a:endParaRPr>
          </a:p>
        </p:txBody>
      </p:sp>
      <p:pic>
        <p:nvPicPr>
          <p:cNvPr id="7" name="Picture 6" descr="caritas logo_full sm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188640"/>
            <a:ext cx="2108021" cy="105273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0462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2" cy="6858000"/>
          </a:xfrm>
        </p:spPr>
      </p:pic>
      <p:sp>
        <p:nvSpPr>
          <p:cNvPr id="3" name="Rectangle 2"/>
          <p:cNvSpPr/>
          <p:nvPr/>
        </p:nvSpPr>
        <p:spPr>
          <a:xfrm>
            <a:off x="827584" y="476672"/>
            <a:ext cx="756084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The entire material universe speaks of God’s love, his boundless affection for us.        </a:t>
            </a:r>
          </a:p>
          <a:p>
            <a:r>
              <a:rPr lang="en-GB" sz="3200" dirty="0" smtClean="0"/>
              <a:t>                                                                </a:t>
            </a:r>
            <a:r>
              <a:rPr lang="en-GB" sz="2400" dirty="0" smtClean="0"/>
              <a:t># 84</a:t>
            </a:r>
          </a:p>
          <a:p>
            <a:pPr algn="r"/>
            <a:endParaRPr lang="en-GB" sz="3200" dirty="0" smtClean="0"/>
          </a:p>
          <a:p>
            <a:endParaRPr lang="en-GB" sz="28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140307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497988" y="0"/>
            <a:ext cx="1026646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4680520" cy="1800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dirty="0" smtClean="0"/>
              <a:t>   </a:t>
            </a:r>
          </a:p>
          <a:p>
            <a:pPr marL="0">
              <a:buNone/>
            </a:pPr>
            <a:r>
              <a:rPr lang="mi-NZ" sz="3500" dirty="0" smtClean="0"/>
              <a:t>...nature is a constant source </a:t>
            </a:r>
          </a:p>
          <a:p>
            <a:pPr marL="0">
              <a:buNone/>
            </a:pPr>
            <a:r>
              <a:rPr lang="mi-NZ" sz="3500" dirty="0" smtClean="0"/>
              <a:t>of wonder and awe.         </a:t>
            </a:r>
            <a:r>
              <a:rPr lang="mi-NZ" sz="2800" dirty="0" smtClean="0"/>
              <a:t>#85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rizon and island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581186" y="0"/>
            <a:ext cx="10306371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-357214"/>
            <a:ext cx="8229600" cy="4021907"/>
          </a:xfrm>
        </p:spPr>
        <p:txBody>
          <a:bodyPr/>
          <a:lstStyle/>
          <a:p>
            <a:endParaRPr lang="en-GB" dirty="0"/>
          </a:p>
          <a:p>
            <a:pPr>
              <a:buNone/>
            </a:pPr>
            <a:r>
              <a:rPr lang="en-GB" dirty="0" smtClean="0"/>
              <a:t>    When </a:t>
            </a:r>
            <a:r>
              <a:rPr lang="en-GB" dirty="0"/>
              <a:t>we can see God reflected in all </a:t>
            </a:r>
            <a:r>
              <a:rPr lang="en-GB" dirty="0" smtClean="0"/>
              <a:t>that exists</a:t>
            </a:r>
            <a:r>
              <a:rPr lang="en-GB" dirty="0"/>
              <a:t>, our hearts are moved to praise the Lord for all his creatures and to worship </a:t>
            </a:r>
            <a:br>
              <a:rPr lang="en-GB" dirty="0"/>
            </a:br>
            <a:r>
              <a:rPr lang="en-GB" dirty="0"/>
              <a:t>in union with them</a:t>
            </a:r>
            <a:r>
              <a:rPr lang="en-GB" dirty="0" smtClean="0"/>
              <a:t>.   </a:t>
            </a:r>
          </a:p>
          <a:p>
            <a:pPr>
              <a:buNone/>
            </a:pPr>
            <a:r>
              <a:rPr lang="en-GB" sz="2800" dirty="0" smtClean="0"/>
              <a:t>				</a:t>
            </a:r>
            <a:r>
              <a:rPr lang="en-GB" sz="2400" dirty="0" smtClean="0"/>
              <a:t>#57</a:t>
            </a:r>
            <a:endParaRPr lang="en-GB" sz="2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00108"/>
            <a:ext cx="3466728" cy="4525963"/>
          </a:xfrm>
        </p:spPr>
        <p:txBody>
          <a:bodyPr/>
          <a:lstStyle/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Saint </a:t>
            </a:r>
            <a:r>
              <a:rPr lang="en-GB" dirty="0"/>
              <a:t>Francis of Assisi reminds us </a:t>
            </a:r>
            <a:br>
              <a:rPr lang="en-GB" dirty="0"/>
            </a:br>
            <a:r>
              <a:rPr lang="en-GB" dirty="0"/>
              <a:t>that our common home is like a sister </a:t>
            </a:r>
            <a:r>
              <a:rPr lang="en-GB" dirty="0" smtClean="0"/>
              <a:t>with </a:t>
            </a:r>
            <a:r>
              <a:rPr lang="en-GB" dirty="0"/>
              <a:t>whom we share our </a:t>
            </a:r>
            <a:r>
              <a:rPr lang="en-GB" dirty="0" smtClean="0"/>
              <a:t>life…</a:t>
            </a:r>
          </a:p>
          <a:p>
            <a:pPr algn="r">
              <a:buNone/>
            </a:pPr>
            <a:r>
              <a:rPr lang="en-GB" sz="2400" dirty="0" smtClean="0"/>
              <a:t>#1</a:t>
            </a:r>
            <a:endParaRPr lang="en-GB" sz="2400" dirty="0"/>
          </a:p>
        </p:txBody>
      </p:sp>
      <p:pic>
        <p:nvPicPr>
          <p:cNvPr id="5" name="Picture 4" descr="cucumber gir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emmas\AppData\Local\Microsoft\Windows\Temporary Internet Files\Content.IE5\2RBKWBAO\16102925403_f5f5cb56e6_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576812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NZ" dirty="0"/>
          </a:p>
        </p:txBody>
      </p:sp>
      <p:sp>
        <p:nvSpPr>
          <p:cNvPr id="4" name="Rectangle 3"/>
          <p:cNvSpPr/>
          <p:nvPr/>
        </p:nvSpPr>
        <p:spPr>
          <a:xfrm>
            <a:off x="1763688" y="148478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dirty="0"/>
          </a:p>
        </p:txBody>
      </p:sp>
      <p:sp>
        <p:nvSpPr>
          <p:cNvPr id="5" name="Rectangle 4"/>
          <p:cNvSpPr/>
          <p:nvPr/>
        </p:nvSpPr>
        <p:spPr>
          <a:xfrm>
            <a:off x="323528" y="5733256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…and a beautiful mother who opens her arms </a:t>
            </a:r>
            <a:br>
              <a:rPr lang="en-GB" sz="3200" dirty="0" smtClean="0"/>
            </a:br>
            <a:r>
              <a:rPr lang="en-GB" sz="3200" dirty="0" smtClean="0"/>
              <a:t>to embrace us.                                			</a:t>
            </a:r>
            <a:r>
              <a:rPr lang="en-GB" sz="2400" dirty="0" smtClean="0"/>
              <a:t># 1</a:t>
            </a:r>
            <a:endParaRPr lang="en-NZ" sz="2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74739"/>
            <a:ext cx="3826768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    This </a:t>
            </a:r>
            <a:r>
              <a:rPr lang="en-GB" dirty="0"/>
              <a:t>sister now cries out to us because of the harm we have inflicted on her by our irresponsible use and abuse of the goods with which God has endowed her</a:t>
            </a:r>
            <a:r>
              <a:rPr lang="en-GB" dirty="0" smtClean="0"/>
              <a:t>. </a:t>
            </a:r>
            <a:endParaRPr lang="en-GB" dirty="0"/>
          </a:p>
          <a:p>
            <a:pPr algn="r">
              <a:buNone/>
            </a:pPr>
            <a:r>
              <a:rPr lang="mi-NZ" sz="2600" dirty="0" smtClean="0"/>
              <a:t># 2</a:t>
            </a:r>
            <a:endParaRPr lang="en-NZ" sz="2600" dirty="0"/>
          </a:p>
        </p:txBody>
      </p:sp>
      <p:pic>
        <p:nvPicPr>
          <p:cNvPr id="4" name="Picture 3" descr="Rubbish on SI beach - Adrian Heke_CSP0185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80594" y="0"/>
            <a:ext cx="456340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8264" y="6453336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dirty="0" smtClean="0">
                <a:solidFill>
                  <a:schemeClr val="bg1"/>
                </a:solidFill>
              </a:rPr>
              <a:t>Photo: Adrian Heke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_bauxite-mining-at Nawailevu_Fiji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5364088" y="3068960"/>
            <a:ext cx="3548087" cy="3548087"/>
          </a:xfrm>
        </p:spPr>
      </p:pic>
      <p:pic>
        <p:nvPicPr>
          <p:cNvPr id="8" name="Picture 7" descr="IMG_142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1520" y="332656"/>
            <a:ext cx="4956043" cy="37170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3528" y="4221088"/>
            <a:ext cx="4680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3200" dirty="0" smtClean="0"/>
              <a:t>The earth, our home, is beginning to look more and more like an immense pile of filth.</a:t>
            </a:r>
          </a:p>
          <a:p>
            <a:pPr algn="r"/>
            <a:r>
              <a:rPr lang="mi-NZ" sz="2400" dirty="0" smtClean="0"/>
              <a:t>#21</a:t>
            </a:r>
          </a:p>
          <a:p>
            <a:endParaRPr lang="mi-NZ" sz="3200" dirty="0" smtClean="0"/>
          </a:p>
          <a:p>
            <a:pPr algn="r"/>
            <a:endParaRPr lang="en-NZ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645024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dirty="0" smtClean="0">
                <a:solidFill>
                  <a:schemeClr val="bg1"/>
                </a:solidFill>
              </a:rPr>
              <a:t>Fiji – SEEP- Social Empowerment Education Programme</a:t>
            </a:r>
            <a:endParaRPr lang="en-NZ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6096" y="6165304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dirty="0" smtClean="0">
                <a:solidFill>
                  <a:schemeClr val="bg1"/>
                </a:solidFill>
              </a:rPr>
              <a:t>https://ramumine.wordpress.com</a:t>
            </a:r>
            <a:endParaRPr lang="en-NZ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_20140113_haapai_0060_PF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" y="1"/>
            <a:ext cx="9143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368275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i-NZ" dirty="0" smtClean="0"/>
              <a:t>    Climate change is a global problem with serious implications, ... it represents one of the principal challenges facing humanity today.</a:t>
            </a:r>
          </a:p>
          <a:p>
            <a:pPr algn="r">
              <a:buNone/>
            </a:pPr>
            <a:r>
              <a:rPr lang="mi-NZ" sz="2400" dirty="0" smtClean="0"/>
              <a:t># 25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456152"/>
            <a:ext cx="3322712" cy="5544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mi-NZ" dirty="0" smtClean="0"/>
          </a:p>
          <a:p>
            <a:pPr>
              <a:buNone/>
            </a:pPr>
            <a:r>
              <a:rPr lang="mi-NZ" dirty="0" smtClean="0"/>
              <a:t>    The depletion of fishing reserves especially hurts small fishing communities without the means to replace these resources...</a:t>
            </a:r>
          </a:p>
          <a:p>
            <a:pPr algn="r">
              <a:buNone/>
            </a:pPr>
            <a:r>
              <a:rPr lang="mi-NZ" sz="2800" dirty="0" smtClean="0"/>
              <a:t>#48</a:t>
            </a:r>
          </a:p>
          <a:p>
            <a:pPr>
              <a:buNone/>
            </a:pPr>
            <a:endParaRPr lang="mi-NZ" dirty="0" smtClean="0"/>
          </a:p>
          <a:p>
            <a:pPr algn="r">
              <a:buNone/>
            </a:pPr>
            <a:endParaRPr lang="mi-NZ" dirty="0" smtClean="0"/>
          </a:p>
          <a:p>
            <a:pPr>
              <a:buNone/>
            </a:pPr>
            <a:endParaRPr lang="en-NZ" dirty="0"/>
          </a:p>
        </p:txBody>
      </p:sp>
      <p:pic>
        <p:nvPicPr>
          <p:cNvPr id="4" name="Picture 3" descr="Fishing near Lalomanu - 1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3"/>
            <a:ext cx="8352928" cy="1584176"/>
          </a:xfrm>
        </p:spPr>
        <p:txBody>
          <a:bodyPr/>
          <a:lstStyle/>
          <a:p>
            <a:pPr>
              <a:buNone/>
            </a:pPr>
            <a:r>
              <a:rPr lang="mi-NZ" dirty="0" smtClean="0"/>
              <a:t>    Water pollution particularly affects the poor who cannot buy bottled water...                 </a:t>
            </a:r>
            <a:r>
              <a:rPr lang="mi-NZ" sz="2400" dirty="0" smtClean="0"/>
              <a:t># 48 </a:t>
            </a:r>
            <a:endParaRPr lang="en-NZ" dirty="0"/>
          </a:p>
        </p:txBody>
      </p:sp>
      <p:pic>
        <p:nvPicPr>
          <p:cNvPr id="4" name="Picture 3" descr="IMG_0176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71600" y="1700808"/>
            <a:ext cx="7380311" cy="492020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76672"/>
            <a:ext cx="85689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3200" dirty="0" smtClean="0"/>
              <a:t>Rises in sea level mainly affect impoverished coastal populations who have nowhere else to go</a:t>
            </a:r>
          </a:p>
          <a:p>
            <a:pPr algn="r"/>
            <a:r>
              <a:rPr lang="mi-NZ" sz="2400" dirty="0" smtClean="0"/>
              <a:t>#48 </a:t>
            </a:r>
          </a:p>
        </p:txBody>
      </p:sp>
      <p:pic>
        <p:nvPicPr>
          <p:cNvPr id="5" name="Picture 4" descr="DSC0644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259632" y="1700808"/>
            <a:ext cx="6696744" cy="463963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mmas\Downloads\toxic-waste_f174Om5_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786268"/>
            <a:ext cx="9144000" cy="607173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648"/>
            <a:ext cx="9073008" cy="12961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i-NZ" dirty="0" smtClean="0"/>
              <a:t>	</a:t>
            </a:r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88640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3200" dirty="0" smtClean="0"/>
              <a:t>Environmental deterioration and human and ethical deterioration are closely linked. Many people will deny doing anything wrong...</a:t>
            </a:r>
          </a:p>
          <a:p>
            <a:pPr algn="r"/>
            <a:r>
              <a:rPr lang="mi-NZ" sz="2400" dirty="0" smtClean="0"/>
              <a:t>#56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5896" y="6453336"/>
            <a:ext cx="550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dirty="0" smtClean="0">
                <a:solidFill>
                  <a:schemeClr val="bg1"/>
                </a:solidFill>
              </a:rPr>
              <a:t>Fiji – SEEP Social Empowerment Education Programme 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259228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GB" dirty="0" smtClean="0"/>
              <a:t>   …the </a:t>
            </a:r>
            <a:r>
              <a:rPr lang="en-GB" dirty="0"/>
              <a:t>principle of the common good immediately becomes a summons to solidarity with the poorest of our brothers and sisters</a:t>
            </a:r>
            <a:r>
              <a:rPr lang="en-GB" dirty="0" smtClean="0"/>
              <a:t>.</a:t>
            </a:r>
          </a:p>
          <a:p>
            <a:pPr algn="r">
              <a:lnSpc>
                <a:spcPct val="120000"/>
              </a:lnSpc>
              <a:buNone/>
            </a:pPr>
            <a:r>
              <a:rPr lang="mi-NZ" dirty="0" smtClean="0"/>
              <a:t> </a:t>
            </a:r>
            <a:r>
              <a:rPr lang="mi-NZ" sz="2400" dirty="0" smtClean="0"/>
              <a:t># 158</a:t>
            </a:r>
            <a:endParaRPr lang="en-NZ" sz="2400" dirty="0"/>
          </a:p>
        </p:txBody>
      </p:sp>
      <p:pic>
        <p:nvPicPr>
          <p:cNvPr id="5" name="Picture 4" descr="Cambodia 2014-779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15616" y="2564904"/>
            <a:ext cx="6048672" cy="403244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32656"/>
            <a:ext cx="7992888" cy="158417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mi-NZ" dirty="0" smtClean="0"/>
              <a:t>   </a:t>
            </a:r>
            <a:r>
              <a:rPr lang="mi-NZ" sz="4600" dirty="0" smtClean="0"/>
              <a:t>  </a:t>
            </a:r>
            <a:r>
              <a:rPr lang="mi-NZ" sz="12800" dirty="0" smtClean="0"/>
              <a:t>(We are faced with) one complex crisis which is both social and environmental.    </a:t>
            </a:r>
            <a:r>
              <a:rPr lang="mi-NZ" sz="9600" dirty="0" smtClean="0"/>
              <a:t>#139     </a:t>
            </a:r>
          </a:p>
          <a:p>
            <a:pPr>
              <a:buNone/>
            </a:pPr>
            <a:r>
              <a:rPr lang="mi-NZ" sz="12800" dirty="0" smtClean="0"/>
              <a:t>                                                                                 </a:t>
            </a:r>
          </a:p>
          <a:p>
            <a:pPr algn="r">
              <a:buNone/>
            </a:pPr>
            <a:r>
              <a:rPr lang="mi-NZ" dirty="0" smtClean="0"/>
              <a:t>              </a:t>
            </a:r>
          </a:p>
          <a:p>
            <a:pPr>
              <a:buNone/>
            </a:pPr>
            <a:endParaRPr lang="mi-NZ" dirty="0" smtClean="0"/>
          </a:p>
        </p:txBody>
      </p:sp>
      <p:pic>
        <p:nvPicPr>
          <p:cNvPr id="5" name="Picture 4" descr="IMG_00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412776"/>
            <a:ext cx="7632638" cy="509090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mi-NZ" dirty="0" smtClean="0"/>
              <a:t>    An awareness of the gravity of today’s cultural and ecological crisis must be translated into new habits.   						</a:t>
            </a:r>
            <a:r>
              <a:rPr lang="mi-NZ" sz="2400" dirty="0" smtClean="0"/>
              <a:t># 206</a:t>
            </a:r>
            <a:endParaRPr lang="en-NZ" sz="2400" dirty="0"/>
          </a:p>
        </p:txBody>
      </p:sp>
      <p:pic>
        <p:nvPicPr>
          <p:cNvPr id="2050" name="Picture 2" descr="C:\Users\gemmas\Downloads\renewable-energy-sign-showing-recycling-or-reuse_fy-YgEw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492896"/>
            <a:ext cx="3429000" cy="3429000"/>
          </a:xfrm>
          <a:prstGeom prst="rect">
            <a:avLst/>
          </a:prstGeom>
          <a:noFill/>
        </p:spPr>
      </p:pic>
      <p:pic>
        <p:nvPicPr>
          <p:cNvPr id="2051" name="Picture 3" descr="C:\Users\gemmas\Downloads\box-recycled-paper_MJ7bc5Su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00192" y="3573016"/>
            <a:ext cx="2636912" cy="2636912"/>
          </a:xfrm>
          <a:prstGeom prst="rect">
            <a:avLst/>
          </a:prstGeom>
          <a:noFill/>
        </p:spPr>
      </p:pic>
      <p:pic>
        <p:nvPicPr>
          <p:cNvPr id="2052" name="Picture 4" descr="C:\Users\gemmas\Downloads\recycle-text-on-paper-hole_zyxDUwPd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707904" y="3429000"/>
            <a:ext cx="2578633" cy="16767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100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764704"/>
            <a:ext cx="8401528" cy="34525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597152"/>
            <a:ext cx="8229600" cy="2260848"/>
          </a:xfrm>
        </p:spPr>
        <p:txBody>
          <a:bodyPr/>
          <a:lstStyle/>
          <a:p>
            <a:pPr>
              <a:buNone/>
            </a:pPr>
            <a:r>
              <a:rPr lang="mi-NZ" dirty="0" smtClean="0"/>
              <a:t>    The ecological conversion needed to bring about lasting change is also a community conversion.					</a:t>
            </a:r>
            <a:r>
              <a:rPr lang="mi-NZ" sz="2400" dirty="0" smtClean="0"/>
              <a:t># 219</a:t>
            </a:r>
            <a:endParaRPr lang="en-NZ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508104" y="83671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dirty="0" smtClean="0"/>
              <a:t>                No Drill Kaikōura</a:t>
            </a:r>
            <a:endParaRPr lang="en-NZ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mi-NZ" dirty="0" smtClean="0"/>
              <a:t>    We must regain the conviction that we need one another, that we have a shared responsibility for others and the world.</a:t>
            </a:r>
          </a:p>
          <a:p>
            <a:pPr algn="r">
              <a:buNone/>
            </a:pPr>
            <a:r>
              <a:rPr lang="mi-NZ" sz="2400" dirty="0" smtClean="0"/>
              <a:t># 229</a:t>
            </a:r>
            <a:endParaRPr lang="en-NZ" sz="2400" dirty="0"/>
          </a:p>
        </p:txBody>
      </p:sp>
      <p:pic>
        <p:nvPicPr>
          <p:cNvPr id="6" name="Picture 5" descr="Cambodia 2014-779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71600" y="2276872"/>
            <a:ext cx="6264696" cy="417646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51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619672" y="476672"/>
            <a:ext cx="6012668" cy="40084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25144"/>
            <a:ext cx="8229600" cy="19008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mi-NZ" dirty="0" smtClean="0"/>
              <a:t>    All is not lost. Human beings, while capable of the worst, are also capable of rising above themselves, choosing again what is good.</a:t>
            </a:r>
          </a:p>
          <a:p>
            <a:pPr algn="r">
              <a:buNone/>
            </a:pPr>
            <a:r>
              <a:rPr lang="mi-NZ" sz="2600" dirty="0" smtClean="0"/>
              <a:t># 205</a:t>
            </a:r>
            <a:endParaRPr lang="en-NZ" sz="26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ain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82960" y="0"/>
            <a:ext cx="10287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9448"/>
            <a:ext cx="3672408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>
                <a:solidFill>
                  <a:schemeClr val="bg1"/>
                </a:solidFill>
              </a:rPr>
              <a:t>    May </a:t>
            </a:r>
            <a:r>
              <a:rPr lang="en-GB" dirty="0">
                <a:solidFill>
                  <a:schemeClr val="bg1"/>
                </a:solidFill>
              </a:rPr>
              <a:t>our struggles and our concern for this planet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never take away the joy of our hope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  <a:r>
              <a:rPr lang="en-CA" dirty="0">
                <a:solidFill>
                  <a:schemeClr val="bg1"/>
                </a:solidFill>
              </a:rPr>
              <a:t/>
            </a:r>
            <a:br>
              <a:rPr lang="en-CA" dirty="0">
                <a:solidFill>
                  <a:schemeClr val="bg1"/>
                </a:solidFill>
              </a:rPr>
            </a:br>
            <a:r>
              <a:rPr lang="en-CA" dirty="0" smtClean="0">
                <a:solidFill>
                  <a:schemeClr val="bg1"/>
                </a:solidFill>
              </a:rPr>
              <a:t>                       </a:t>
            </a:r>
            <a:r>
              <a:rPr lang="en-CA" sz="2400" dirty="0" smtClean="0">
                <a:solidFill>
                  <a:schemeClr val="bg1"/>
                </a:solidFill>
              </a:rPr>
              <a:t>#</a:t>
            </a:r>
            <a:r>
              <a:rPr lang="en-CA" sz="2400" dirty="0">
                <a:solidFill>
                  <a:schemeClr val="bg1"/>
                </a:solidFill>
              </a:rPr>
              <a:t>244 </a:t>
            </a:r>
            <a:endParaRPr lang="en-GB" sz="2400" dirty="0">
              <a:solidFill>
                <a:schemeClr val="bg1"/>
              </a:solidFill>
            </a:endParaRPr>
          </a:p>
          <a:p>
            <a:pPr>
              <a:buNone/>
            </a:pP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9324528" y="6309320"/>
            <a:ext cx="28803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dirty="0" smtClean="0">
                <a:solidFill>
                  <a:schemeClr val="bg1"/>
                </a:solidFill>
              </a:rPr>
              <a:t>Photo:  Caritas Internationalis  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gemmas\AppData\Local\Microsoft\Windows\Temporary Internet Files\Content.IE5\OM0ZDQOK\16696983876_aae80278ec_o.jpg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10266" y="0"/>
            <a:ext cx="10266467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332656"/>
            <a:ext cx="8640960" cy="2664296"/>
          </a:xfrm>
          <a:noFill/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3500" b="1" i="1" dirty="0"/>
              <a:t>All powerful God, </a:t>
            </a:r>
          </a:p>
          <a:p>
            <a:pPr>
              <a:buNone/>
            </a:pPr>
            <a:r>
              <a:rPr lang="en-GB" sz="3500" b="1" i="1" dirty="0"/>
              <a:t>you are present in the whole universe </a:t>
            </a:r>
          </a:p>
          <a:p>
            <a:pPr>
              <a:buNone/>
            </a:pPr>
            <a:r>
              <a:rPr lang="en-GB" sz="3500" b="1" i="1" dirty="0"/>
              <a:t>and in the smallest of your creatures.</a:t>
            </a:r>
          </a:p>
          <a:p>
            <a:pPr>
              <a:buNone/>
            </a:pPr>
            <a:r>
              <a:rPr lang="en-GB" sz="3500" b="1" i="1" dirty="0"/>
              <a:t>You embrace with your tenderness </a:t>
            </a:r>
            <a:endParaRPr lang="en-GB" sz="3500" b="1" i="1" dirty="0" smtClean="0"/>
          </a:p>
          <a:p>
            <a:pPr>
              <a:buNone/>
            </a:pPr>
            <a:r>
              <a:rPr lang="en-GB" sz="3500" b="1" i="1" dirty="0" smtClean="0"/>
              <a:t>all </a:t>
            </a:r>
            <a:r>
              <a:rPr lang="en-GB" sz="3500" b="1" i="1" dirty="0"/>
              <a:t>that exists. </a:t>
            </a:r>
          </a:p>
          <a:p>
            <a:endParaRPr lang="en-GB" dirty="0"/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011_St Marys Schoo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1052736"/>
            <a:ext cx="7560840" cy="504055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0648"/>
            <a:ext cx="3240360" cy="62932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0">
              <a:buNone/>
            </a:pPr>
            <a:r>
              <a:rPr lang="en-GB" b="1" i="1" dirty="0"/>
              <a:t>Pour upon us the power of your love, </a:t>
            </a:r>
          </a:p>
          <a:p>
            <a:pPr indent="0">
              <a:buNone/>
            </a:pPr>
            <a:r>
              <a:rPr lang="en-GB" b="1" i="1" dirty="0"/>
              <a:t>that we may protect life and beauty.</a:t>
            </a:r>
          </a:p>
          <a:p>
            <a:pPr indent="0">
              <a:buNone/>
            </a:pPr>
            <a:r>
              <a:rPr lang="en-GB" b="1" i="1" dirty="0"/>
              <a:t>Fill us with your peace, that we may live</a:t>
            </a:r>
          </a:p>
          <a:p>
            <a:pPr indent="0">
              <a:buNone/>
            </a:pPr>
            <a:r>
              <a:rPr lang="en-GB" b="1" i="1" dirty="0"/>
              <a:t>as brothers and sisters, harming no one. </a:t>
            </a:r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gemmas\AppData\Local\Microsoft\Windows\Temporary Internet Files\Content.IE5\2RBKWBAO\10927462653_fd44b76d21_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707904" y="2060848"/>
            <a:ext cx="5291237" cy="352921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3960440" cy="619268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en-GB" sz="3500" b="1" i="1" dirty="0"/>
              <a:t>Teach us to discover the worth of each thing,</a:t>
            </a:r>
          </a:p>
          <a:p>
            <a:pPr indent="0">
              <a:buNone/>
            </a:pPr>
            <a:r>
              <a:rPr lang="en-GB" sz="3500" b="1" i="1" dirty="0"/>
              <a:t>to be filled with awe and contemplation,</a:t>
            </a:r>
          </a:p>
          <a:p>
            <a:pPr indent="0">
              <a:buNone/>
            </a:pPr>
            <a:r>
              <a:rPr lang="en-GB" sz="3500" b="1" i="1" dirty="0"/>
              <a:t>to recognise that we are profoundly united</a:t>
            </a:r>
          </a:p>
          <a:p>
            <a:pPr indent="0">
              <a:buNone/>
            </a:pPr>
            <a:r>
              <a:rPr lang="en-GB" sz="3500" b="1" i="1" dirty="0"/>
              <a:t>with every creature </a:t>
            </a:r>
          </a:p>
          <a:p>
            <a:pPr indent="0">
              <a:buNone/>
            </a:pPr>
            <a:r>
              <a:rPr lang="en-GB" sz="3500" b="1" i="1" dirty="0"/>
              <a:t>as we journey towards your infinite light. </a:t>
            </a:r>
          </a:p>
          <a:p>
            <a:endParaRPr lang="en-GB" b="1" dirty="0"/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mmas\Pictures\SJW 2015\boy runn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869160"/>
            <a:ext cx="9936088" cy="198884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GB" b="1" i="1" dirty="0" smtClean="0"/>
              <a:t>        We </a:t>
            </a:r>
            <a:r>
              <a:rPr lang="en-GB" b="1" i="1" dirty="0"/>
              <a:t>thank you for being with us each day.</a:t>
            </a:r>
          </a:p>
          <a:p>
            <a:pPr>
              <a:buNone/>
            </a:pPr>
            <a:r>
              <a:rPr lang="en-GB" b="1" i="1" dirty="0" smtClean="0"/>
              <a:t>        Encourage </a:t>
            </a:r>
            <a:r>
              <a:rPr lang="en-GB" b="1" i="1" dirty="0"/>
              <a:t>us, we pray, in our struggle </a:t>
            </a:r>
          </a:p>
          <a:p>
            <a:pPr>
              <a:buNone/>
            </a:pPr>
            <a:r>
              <a:rPr lang="en-GB" b="1" i="1" dirty="0" smtClean="0"/>
              <a:t>        for </a:t>
            </a:r>
            <a:r>
              <a:rPr lang="en-GB" b="1" i="1" dirty="0"/>
              <a:t>justice, love and peace</a:t>
            </a:r>
            <a:r>
              <a:rPr lang="en-GB" b="1" i="1" dirty="0" smtClean="0"/>
              <a:t>.                               </a:t>
            </a:r>
            <a:endParaRPr lang="en-GB" b="1" i="1" dirty="0"/>
          </a:p>
          <a:p>
            <a:pPr>
              <a:buNone/>
            </a:pP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59621"/>
            <a:ext cx="8229600" cy="4525963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mi-NZ" sz="2400" b="1" dirty="0" smtClean="0"/>
              <a:t>Photo Credits</a:t>
            </a:r>
            <a:r>
              <a:rPr lang="en-NZ" sz="2400" b="1" dirty="0" smtClean="0"/>
              <a:t>: </a:t>
            </a:r>
            <a:r>
              <a:rPr lang="mi-NZ" sz="2400" dirty="0" smtClean="0"/>
              <a:t>Adrian Heke, Caritas Internationalis, Caritas Aotearoa New Zealand and Fiji Social Empowerment and Education Programme. </a:t>
            </a:r>
            <a:endParaRPr lang="mi-NZ" sz="2400" dirty="0"/>
          </a:p>
          <a:p>
            <a:pPr indent="0">
              <a:buNone/>
            </a:pPr>
            <a:endParaRPr lang="mi-NZ" dirty="0" smtClean="0"/>
          </a:p>
          <a:p>
            <a:pPr indent="0">
              <a:buNone/>
            </a:pPr>
            <a:r>
              <a:rPr lang="mi-NZ" sz="2400" dirty="0" smtClean="0"/>
              <a:t>Please contact Caritas Aotearoa New Zealand if you wish to use any images in this powerpoint for another purpose.</a:t>
            </a:r>
          </a:p>
        </p:txBody>
      </p:sp>
      <p:pic>
        <p:nvPicPr>
          <p:cNvPr id="4" name="Picture 3" descr="caritas logo_two line descriptor_smal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15616" y="584684"/>
            <a:ext cx="6840760" cy="342038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597</Words>
  <Application>Microsoft Office PowerPoint</Application>
  <PresentationFormat>On-screen Show (4:3)</PresentationFormat>
  <Paragraphs>73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Laudato Si’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Laudato Si’</dc:title>
  <dc:creator>gemmas</dc:creator>
  <cp:lastModifiedBy>Michael Stewart</cp:lastModifiedBy>
  <cp:revision>148</cp:revision>
  <dcterms:created xsi:type="dcterms:W3CDTF">2015-06-23T21:14:09Z</dcterms:created>
  <dcterms:modified xsi:type="dcterms:W3CDTF">2015-11-11T22:30:45Z</dcterms:modified>
</cp:coreProperties>
</file>